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70" r:id="rId3"/>
    <p:sldId id="279" r:id="rId4"/>
    <p:sldId id="271" r:id="rId5"/>
    <p:sldId id="280" r:id="rId6"/>
    <p:sldId id="272" r:id="rId7"/>
    <p:sldId id="273" r:id="rId8"/>
    <p:sldId id="274" r:id="rId9"/>
    <p:sldId id="282" r:id="rId10"/>
    <p:sldId id="263" r:id="rId11"/>
    <p:sldId id="284" r:id="rId12"/>
    <p:sldId id="266" r:id="rId13"/>
    <p:sldId id="260" r:id="rId14"/>
    <p:sldId id="264" r:id="rId15"/>
    <p:sldId id="265" r:id="rId16"/>
    <p:sldId id="281" r:id="rId17"/>
    <p:sldId id="276" r:id="rId18"/>
    <p:sldId id="277" r:id="rId19"/>
    <p:sldId id="28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630"/>
    <a:srgbClr val="3F51B5"/>
    <a:srgbClr val="48A9DA"/>
    <a:srgbClr val="CAA89E"/>
    <a:srgbClr val="FFD6C7"/>
    <a:srgbClr val="880420"/>
    <a:srgbClr val="B3062C"/>
    <a:srgbClr val="737C45"/>
    <a:srgbClr val="959595"/>
    <a:srgbClr val="FFE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889" autoAdjust="0"/>
  </p:normalViewPr>
  <p:slideViewPr>
    <p:cSldViewPr snapToGrid="0">
      <p:cViewPr>
        <p:scale>
          <a:sx n="40" d="100"/>
          <a:sy n="40" d="100"/>
        </p:scale>
        <p:origin x="1612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46EB-B514-45C9-8B36-4008D5A72204}" type="datetimeFigureOut">
              <a:rPr lang="de-DE" smtClean="0"/>
              <a:t>22.07.2025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81759-1478-46AD-A976-5E12E5E01C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14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81759-1478-46AD-A976-5E12E5E01C8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4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C8AA6-69A8-9242-72D6-5CCE4873D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0433AC-B8E2-257C-7E69-057FFB919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A9C1B5F-C88E-BCF8-AC97-753197D2F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06DFE8-8867-CB2B-49F8-EDE9CDD70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81759-1478-46AD-A976-5E12E5E01C8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55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A39E1-854E-EC41-E327-13689D407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0DED6F-75F0-DEF1-3DAC-0A3E03C47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4286B7-9088-B057-02BF-298E06476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560E00-FB02-D890-018E-0939E6139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81759-1478-46AD-A976-5E12E5E01C8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418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81759-1478-46AD-A976-5E12E5E01C8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498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907F1-BAF1-7043-70A3-842F6ADD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C19248-3C18-48EB-C756-E07E25AE6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44D270-911D-7435-DE03-954776874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58BD20-B20F-C948-527D-99AD840EA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81759-1478-46AD-A976-5E12E5E01C8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64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79263-4047-BDB9-E033-172B71DD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DC9A64-E4DD-E568-93F7-218CAD215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7D65F18-5A44-E62E-E390-7143423F2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3A7AA5-A9AD-825B-8561-F9E1BC009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81759-1478-46AD-A976-5E12E5E01C8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713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81759-1478-46AD-A976-5E12E5E01C8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624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61717-8C76-AB9A-F2F4-0D12338FF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CD472D-E57A-FDB3-6CC8-40AD77B0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8933AE-3461-0792-F697-A75E06A4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2B0E3C-156A-64B9-A4F0-3FCCC3EB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3993E4-2FFC-8EC4-49A0-14078EC1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067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0723-0E88-112B-FEA7-3D589840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C81CB13-2532-156B-5201-A0E7273B3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FD8DC6-DADA-DF94-4E73-C99AEF03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180106-1D0A-E8F3-62C8-5441BBFD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90581-18B5-2B50-E1FE-7E253965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26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DE13A41-C632-D330-ABE9-348346348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3217E3-71D3-EB47-C5C4-D0F9B8FF9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2D140-C1D1-F7F0-9318-B916FE85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626E10-6942-AB70-CE5C-21BB9FE6A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24957-75FE-B647-5C9B-5C4A2159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1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E8A31D-F474-810D-5A3A-BF5ACD28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7C943A-4AFA-0405-C060-E3718BF55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6F0600-4A1F-31D4-8969-0474C8A0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9FE8BD-8B91-1B2D-3B13-094677A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90E851-CB62-9752-813A-42F72377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358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E7496-88A3-15B0-B5C6-97AAEAA2F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115A03-C30A-C226-E5D7-12F31F3DA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F0DE96-5A8B-3C99-2D7F-B54C97C9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7A3B1-EA7C-8A66-70AA-C273E903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B0C86-D6BD-F083-4EF5-3CA0EE31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36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5A65-8255-C6A8-35F8-38569702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CA2AFC-9878-C06D-F331-3BFEEE974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ACF1A7-4F61-AF81-C97D-A4315D5A6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61D2D0-4770-846D-8D71-079DAB09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ACBB7-5C53-0FC5-12BF-54F7A7F3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3BF15E-014E-DAB2-31BE-B387E3E2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668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8EAC9-D832-200F-2277-E4A8BE93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939A4D-7992-4E90-E072-A2E82021A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45236F-6CED-40D6-3CC2-B8BBEFCF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8EAD28-E17B-FBAF-C6EE-E7D397DA0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7FA7E1D-44B6-9DF6-9ADF-1751B8190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A0DEC1-1F50-542F-5FDB-79BD7204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5055A50-5380-DFD4-73A9-9277FD33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6FD7E12-7A29-23A9-9059-F38AD345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6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19842-EAE7-E7CF-3E92-6D27E905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F1EA7A-4250-8CEE-CF00-1028E96A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D3DD69-998A-4E38-5956-2588FBE5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77B2C7-1A7D-CC76-23F8-D3F68D80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06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9FCF61-D21D-BB61-4A37-FD75C780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73BB3F-C00F-0F8F-7A66-5B80F39B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F21875-5994-EDA7-17F0-075EFD79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524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9CD36-14D5-B291-4191-26DB11FE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534708-352D-D661-575B-F03A5993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AE615E-EFEA-DA78-4EA3-E32F08810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CBC941-5A49-5E62-339E-94EBF600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11DC0-7596-227C-CFA2-830C98C34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904BA6-2CB3-5D33-ED5F-A47FAB69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1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BC6C2-61C9-0ED6-2913-88E6B984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95CBC7-6EC8-FBB5-C8F6-7D2D95790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9AC1A6-39C8-6E07-D7C6-5E9577D0B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C22664-3445-80CD-D8AD-22B0E6C79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FEFB7F-0331-9257-7AF3-078704B4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8F0BCD-7F21-B07A-C255-D770360E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3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E08E0F9-EF00-0D23-E35F-AD398D4D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6FBD7C-A349-E87B-5AEE-9DF74FDE8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B25F1-C9D4-EFA6-49A0-7D7C9AE29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0CF368-068D-47AE-A81C-98A76BCE7A57}" type="datetimeFigureOut">
              <a:rPr lang="de-DE" smtClean="0"/>
              <a:t>20.07.2025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16952D-6C2B-9387-1C79-3A21C3ACA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4B63BE-5402-CD3D-1685-DD626F971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59E821-3AFC-4C3C-A1DC-4F8807D822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41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ritz921/DataChallenges-SoSe25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022250X.2001.9990249" TargetMode="External"/><Relationship Id="rId7" Type="http://schemas.openxmlformats.org/officeDocument/2006/relationships/hyperlink" Target="https://moodle.studiumdigitale.uni-frankfurt.de/moodle/pluginfile.php/792461/mod_resource/content/1/2025-04-24_Data_Challenge_SS2025_Bueschelquinare.pdf" TargetMode="External"/><Relationship Id="rId2" Type="http://schemas.openxmlformats.org/officeDocument/2006/relationships/hyperlink" Target="https://doi.org/10.1088/1742-5468/2008/10/P100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rangedatamining.com/workshops/" TargetMode="External"/><Relationship Id="rId5" Type="http://schemas.openxmlformats.org/officeDocument/2006/relationships/hyperlink" Target="https://gephi.org/" TargetMode="External"/><Relationship Id="rId4" Type="http://schemas.openxmlformats.org/officeDocument/2006/relationships/hyperlink" Target="https://doi.org/10.1371/journal.pone.0098679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86257-F69B-A77B-7D25-D6EB54E0F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46E98CD-90D1-C44A-92DD-61CEA7BD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0" t="894" r="2997" b="-283"/>
          <a:stretch>
            <a:fillRect/>
          </a:stretch>
        </p:blipFill>
        <p:spPr>
          <a:xfrm>
            <a:off x="741525" y="783654"/>
            <a:ext cx="2654628" cy="2654628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D24B0EF-4305-E7AD-3DE3-D03B0DB4B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" t="3629" r="1581"/>
          <a:stretch>
            <a:fillRect/>
          </a:stretch>
        </p:blipFill>
        <p:spPr>
          <a:xfrm>
            <a:off x="5344829" y="301686"/>
            <a:ext cx="1800000" cy="180000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3BD97C-7D51-ADD6-5446-3BC1538920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8" r="3788"/>
          <a:stretch>
            <a:fillRect/>
          </a:stretch>
        </p:blipFill>
        <p:spPr>
          <a:xfrm>
            <a:off x="616384" y="4361266"/>
            <a:ext cx="1800000" cy="180000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701C59-7FE2-70DE-C61C-0F69B698E9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52" r="5782"/>
          <a:stretch>
            <a:fillRect/>
          </a:stretch>
        </p:blipFill>
        <p:spPr>
          <a:xfrm>
            <a:off x="7116806" y="4256573"/>
            <a:ext cx="2009386" cy="20093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C7B7981-8A57-5C5E-70AA-F9996A3585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54" t="1744" r="754" b="-608"/>
          <a:stretch>
            <a:fillRect/>
          </a:stretch>
        </p:blipFill>
        <p:spPr>
          <a:xfrm>
            <a:off x="3838584" y="3659314"/>
            <a:ext cx="1236612" cy="1236612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F92BDB1-AE1D-017B-6154-5C4C46617E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2" r="1862"/>
          <a:stretch>
            <a:fillRect/>
          </a:stretch>
        </p:blipFill>
        <p:spPr>
          <a:xfrm>
            <a:off x="9589441" y="2336220"/>
            <a:ext cx="1692000" cy="169200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CB0B420-2A9F-7E16-5F0D-2208DD19A008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516384" y="3438282"/>
            <a:ext cx="552455" cy="922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0F7746D-108C-C4A2-D91B-D85C77A3FA81}"/>
              </a:ext>
            </a:extLst>
          </p:cNvPr>
          <p:cNvCxnSpPr>
            <a:cxnSpLocks/>
            <a:stCxn id="5" idx="7"/>
            <a:endCxn id="7" idx="2"/>
          </p:cNvCxnSpPr>
          <p:nvPr/>
        </p:nvCxnSpPr>
        <p:spPr>
          <a:xfrm>
            <a:off x="3007392" y="1172415"/>
            <a:ext cx="2337437" cy="292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96F9BD0-9C18-9C34-B5E6-0452EC5107D8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>
            <a:off x="3007392" y="3049521"/>
            <a:ext cx="1012290" cy="790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D1C88F6-AA40-F5F4-46F7-100B9E6CF089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396153" y="2110968"/>
            <a:ext cx="6193288" cy="10712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1A0B250-9C02-8797-8436-62AC964CC7CC}"/>
              </a:ext>
            </a:extLst>
          </p:cNvPr>
          <p:cNvCxnSpPr>
            <a:cxnSpLocks/>
            <a:stCxn id="8" idx="3"/>
            <a:endCxn id="11" idx="7"/>
          </p:cNvCxnSpPr>
          <p:nvPr/>
        </p:nvCxnSpPr>
        <p:spPr>
          <a:xfrm flipH="1">
            <a:off x="8831924" y="3780432"/>
            <a:ext cx="1005305" cy="7704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5B3CCAC-0106-4BEE-04CD-C6B8218032E9}"/>
              </a:ext>
            </a:extLst>
          </p:cNvPr>
          <p:cNvCxnSpPr>
            <a:cxnSpLocks/>
            <a:stCxn id="4" idx="5"/>
            <a:endCxn id="11" idx="2"/>
          </p:cNvCxnSpPr>
          <p:nvPr/>
        </p:nvCxnSpPr>
        <p:spPr>
          <a:xfrm>
            <a:off x="4894098" y="4714828"/>
            <a:ext cx="2222708" cy="546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73170F34-1B85-F3E9-C9CB-B0E11886EA70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7144829" y="1201686"/>
            <a:ext cx="2692400" cy="13823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4AD2304-7B07-8287-61B5-ED0E9A168F0A}"/>
              </a:ext>
            </a:extLst>
          </p:cNvPr>
          <p:cNvCxnSpPr>
            <a:cxnSpLocks/>
            <a:stCxn id="9" idx="6"/>
            <a:endCxn id="4" idx="3"/>
          </p:cNvCxnSpPr>
          <p:nvPr/>
        </p:nvCxnSpPr>
        <p:spPr>
          <a:xfrm flipV="1">
            <a:off x="2416384" y="4714828"/>
            <a:ext cx="1603298" cy="546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hteck 106">
            <a:extLst>
              <a:ext uri="{FF2B5EF4-FFF2-40B4-BE49-F238E27FC236}">
                <a16:creationId xmlns:a16="http://schemas.microsoft.com/office/drawing/2014/main" id="{29FD9CC6-AF1F-533F-ED13-19F662407189}"/>
              </a:ext>
            </a:extLst>
          </p:cNvPr>
          <p:cNvSpPr/>
          <p:nvPr/>
        </p:nvSpPr>
        <p:spPr>
          <a:xfrm>
            <a:off x="15970" y="-14320"/>
            <a:ext cx="12176030" cy="687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33DB6A-E87E-C93E-43DD-881F9345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927" y="1187050"/>
            <a:ext cx="8670145" cy="4483899"/>
          </a:xfrm>
          <a:solidFill>
            <a:srgbClr val="002060">
              <a:alpha val="80000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Data Challenges</a:t>
            </a:r>
            <a:br>
              <a:rPr lang="de-DE" sz="4400" dirty="0">
                <a:solidFill>
                  <a:schemeClr val="bg1"/>
                </a:solidFill>
              </a:rPr>
            </a:br>
            <a:r>
              <a:rPr lang="de-DE" sz="4400" dirty="0">
                <a:solidFill>
                  <a:schemeClr val="bg1"/>
                </a:solidFill>
              </a:rPr>
              <a:t>- </a:t>
            </a:r>
            <a:r>
              <a:rPr lang="de-DE" sz="4400" dirty="0" err="1">
                <a:solidFill>
                  <a:schemeClr val="bg1"/>
                </a:solidFill>
              </a:rPr>
              <a:t>Social</a:t>
            </a:r>
            <a:r>
              <a:rPr lang="de-DE" sz="4400" dirty="0">
                <a:solidFill>
                  <a:schemeClr val="bg1"/>
                </a:solidFill>
              </a:rPr>
              <a:t> Network Analysis (SNA)</a:t>
            </a:r>
            <a:br>
              <a:rPr lang="de-DE" sz="4400" dirty="0">
                <a:solidFill>
                  <a:schemeClr val="bg1"/>
                </a:solidFill>
              </a:rPr>
            </a:br>
            <a:r>
              <a:rPr lang="de-DE" sz="3200" dirty="0">
                <a:solidFill>
                  <a:schemeClr val="bg1"/>
                </a:solidFill>
              </a:rPr>
              <a:t>Die keltischen Büschelquinare</a:t>
            </a: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681325C-BAE3-E923-97C9-37ADA7DACFEC}"/>
              </a:ext>
            </a:extLst>
          </p:cNvPr>
          <p:cNvSpPr txBox="1"/>
          <p:nvPr/>
        </p:nvSpPr>
        <p:spPr>
          <a:xfrm>
            <a:off x="9867900" y="5769370"/>
            <a:ext cx="185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Anna Windecker</a:t>
            </a:r>
          </a:p>
          <a:p>
            <a:r>
              <a:rPr lang="de-DE" dirty="0"/>
              <a:t>Moritz Kowalski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EC7B557B-7131-FF67-8CDC-AF810981A019}"/>
              </a:ext>
            </a:extLst>
          </p:cNvPr>
          <p:cNvSpPr txBox="1"/>
          <p:nvPr/>
        </p:nvSpPr>
        <p:spPr>
          <a:xfrm>
            <a:off x="473284" y="5766350"/>
            <a:ext cx="578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Github</a:t>
            </a:r>
            <a:r>
              <a:rPr lang="de-DE" dirty="0"/>
              <a:t> Repository:</a:t>
            </a:r>
            <a:br>
              <a:rPr lang="de-DE" dirty="0"/>
            </a:br>
            <a:r>
              <a:rPr lang="de-DE" dirty="0">
                <a:hlinkClick r:id="rId8"/>
              </a:rPr>
              <a:t>https://github.com/Moritz921/DataChallenges-SoSe25</a:t>
            </a:r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5649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1B0CA-1596-C3B2-FF0C-8CEF430F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BCD42EA-0532-75B4-7EA3-6399C3B1F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800" y="1564203"/>
            <a:ext cx="7797802" cy="4671603"/>
          </a:xfrm>
          <a:prstGeom prst="rect">
            <a:avLst/>
          </a:prstGeom>
          <a:effectLst/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6BFD1D1-6651-B1D3-05DB-B940BFF15811}"/>
              </a:ext>
            </a:extLst>
          </p:cNvPr>
          <p:cNvGrpSpPr/>
          <p:nvPr/>
        </p:nvGrpSpPr>
        <p:grpSpPr>
          <a:xfrm>
            <a:off x="9196885" y="2516159"/>
            <a:ext cx="1380132" cy="2855545"/>
            <a:chOff x="300423" y="2516407"/>
            <a:chExt cx="1380132" cy="285554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A25B774-D046-1FFD-F378-8D3D2E5AF956}"/>
                </a:ext>
              </a:extLst>
            </p:cNvPr>
            <p:cNvSpPr/>
            <p:nvPr/>
          </p:nvSpPr>
          <p:spPr>
            <a:xfrm>
              <a:off x="389467" y="2572513"/>
              <a:ext cx="144000" cy="144000"/>
            </a:xfrm>
            <a:prstGeom prst="rect">
              <a:avLst/>
            </a:prstGeom>
            <a:solidFill>
              <a:srgbClr val="E81E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45723EC-3173-F988-CF88-881E494789EF}"/>
                </a:ext>
              </a:extLst>
            </p:cNvPr>
            <p:cNvSpPr/>
            <p:nvPr/>
          </p:nvSpPr>
          <p:spPr>
            <a:xfrm>
              <a:off x="389467" y="2771095"/>
              <a:ext cx="144000" cy="144000"/>
            </a:xfrm>
            <a:prstGeom prst="rect">
              <a:avLst/>
            </a:prstGeom>
            <a:solidFill>
              <a:srgbClr val="9C27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2ADB3C0-5D4B-AC3E-4477-511A48F2AEF7}"/>
                </a:ext>
              </a:extLst>
            </p:cNvPr>
            <p:cNvSpPr/>
            <p:nvPr/>
          </p:nvSpPr>
          <p:spPr>
            <a:xfrm>
              <a:off x="389467" y="2969677"/>
              <a:ext cx="144000" cy="144000"/>
            </a:xfrm>
            <a:prstGeom prst="rect">
              <a:avLst/>
            </a:prstGeom>
            <a:solidFill>
              <a:srgbClr val="FF57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4C581CB-A128-49EF-E820-AA5B558A7342}"/>
                </a:ext>
              </a:extLst>
            </p:cNvPr>
            <p:cNvSpPr/>
            <p:nvPr/>
          </p:nvSpPr>
          <p:spPr>
            <a:xfrm>
              <a:off x="389467" y="3168259"/>
              <a:ext cx="144000" cy="144000"/>
            </a:xfrm>
            <a:prstGeom prst="rect">
              <a:avLst/>
            </a:prstGeom>
            <a:solidFill>
              <a:srgbClr val="00BC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98EC47F-1DEB-347C-DCED-89D268EFD559}"/>
                </a:ext>
              </a:extLst>
            </p:cNvPr>
            <p:cNvSpPr/>
            <p:nvPr/>
          </p:nvSpPr>
          <p:spPr>
            <a:xfrm>
              <a:off x="389467" y="3366841"/>
              <a:ext cx="144000" cy="1440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F03C3C5-02A8-9D06-7B62-BFEBDFAE5207}"/>
                </a:ext>
              </a:extLst>
            </p:cNvPr>
            <p:cNvSpPr/>
            <p:nvPr/>
          </p:nvSpPr>
          <p:spPr>
            <a:xfrm>
              <a:off x="389467" y="3565423"/>
              <a:ext cx="144000" cy="144000"/>
            </a:xfrm>
            <a:prstGeom prst="rect">
              <a:avLst/>
            </a:prstGeom>
            <a:solidFill>
              <a:srgbClr val="9595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C3D7770-BF0B-B866-E1DE-93A46896C478}"/>
                </a:ext>
              </a:extLst>
            </p:cNvPr>
            <p:cNvSpPr/>
            <p:nvPr/>
          </p:nvSpPr>
          <p:spPr>
            <a:xfrm>
              <a:off x="389467" y="3764005"/>
              <a:ext cx="144000" cy="144000"/>
            </a:xfrm>
            <a:prstGeom prst="rect">
              <a:avLst/>
            </a:prstGeom>
            <a:solidFill>
              <a:srgbClr val="0096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FCD19F1-913B-0E66-EDA2-660D52F653C2}"/>
                </a:ext>
              </a:extLst>
            </p:cNvPr>
            <p:cNvSpPr/>
            <p:nvPr/>
          </p:nvSpPr>
          <p:spPr>
            <a:xfrm>
              <a:off x="389467" y="3962587"/>
              <a:ext cx="144000" cy="1440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F1728B4-FA09-7312-B516-CBEBEAAC49B7}"/>
                </a:ext>
              </a:extLst>
            </p:cNvPr>
            <p:cNvSpPr/>
            <p:nvPr/>
          </p:nvSpPr>
          <p:spPr>
            <a:xfrm>
              <a:off x="389467" y="4161169"/>
              <a:ext cx="144000" cy="144000"/>
            </a:xfrm>
            <a:prstGeom prst="rect">
              <a:avLst/>
            </a:prstGeom>
            <a:solidFill>
              <a:srgbClr val="FFEB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ACE87DF-2EA8-0158-93EB-D60B53DA93E4}"/>
                </a:ext>
              </a:extLst>
            </p:cNvPr>
            <p:cNvSpPr/>
            <p:nvPr/>
          </p:nvSpPr>
          <p:spPr>
            <a:xfrm>
              <a:off x="389467" y="4359751"/>
              <a:ext cx="144000" cy="144000"/>
            </a:xfrm>
            <a:prstGeom prst="ellipse">
              <a:avLst/>
            </a:prstGeom>
            <a:solidFill>
              <a:srgbClr val="737C45"/>
            </a:solidFill>
            <a:ln w="12700">
              <a:solidFill>
                <a:srgbClr val="4C5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01A3626-7861-8382-4B6C-AD8746CD87C6}"/>
                </a:ext>
              </a:extLst>
            </p:cNvPr>
            <p:cNvSpPr/>
            <p:nvPr/>
          </p:nvSpPr>
          <p:spPr>
            <a:xfrm>
              <a:off x="389467" y="4558333"/>
              <a:ext cx="144000" cy="144000"/>
            </a:xfrm>
            <a:prstGeom prst="ellipse">
              <a:avLst/>
            </a:prstGeom>
            <a:solidFill>
              <a:srgbClr val="B3062C"/>
            </a:solidFill>
            <a:ln w="12700">
              <a:solidFill>
                <a:srgbClr val="8804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A629343-F407-DBB0-F2A7-6B1CD7654CA3}"/>
                </a:ext>
              </a:extLst>
            </p:cNvPr>
            <p:cNvSpPr/>
            <p:nvPr/>
          </p:nvSpPr>
          <p:spPr>
            <a:xfrm>
              <a:off x="389467" y="4756915"/>
              <a:ext cx="144000" cy="144000"/>
            </a:xfrm>
            <a:prstGeom prst="ellipse">
              <a:avLst/>
            </a:prstGeom>
            <a:solidFill>
              <a:srgbClr val="FFD6C7"/>
            </a:solidFill>
            <a:ln w="12700">
              <a:solidFill>
                <a:srgbClr val="CAA8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0B2FBAA5-23AD-F633-41DD-DD98B40EFD02}"/>
                </a:ext>
              </a:extLst>
            </p:cNvPr>
            <p:cNvSpPr txBox="1"/>
            <p:nvPr/>
          </p:nvSpPr>
          <p:spPr>
            <a:xfrm>
              <a:off x="533466" y="251640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A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A81B130-E17E-4AC7-17C7-E69A0DA0DF14}"/>
                </a:ext>
              </a:extLst>
            </p:cNvPr>
            <p:cNvSpPr txBox="1"/>
            <p:nvPr/>
          </p:nvSpPr>
          <p:spPr>
            <a:xfrm>
              <a:off x="533466" y="4710800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3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8DC9B48-0900-3BF6-9EEC-12ED0F9EFD34}"/>
                </a:ext>
              </a:extLst>
            </p:cNvPr>
            <p:cNvSpPr txBox="1"/>
            <p:nvPr/>
          </p:nvSpPr>
          <p:spPr>
            <a:xfrm>
              <a:off x="533466" y="271589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B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A221313-71B4-D7E7-AFC2-C99A240B41C1}"/>
                </a:ext>
              </a:extLst>
            </p:cNvPr>
            <p:cNvSpPr txBox="1"/>
            <p:nvPr/>
          </p:nvSpPr>
          <p:spPr>
            <a:xfrm>
              <a:off x="533466" y="291538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C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ADAC567-3AE8-1759-24E2-A5CF72634A48}"/>
                </a:ext>
              </a:extLst>
            </p:cNvPr>
            <p:cNvSpPr txBox="1"/>
            <p:nvPr/>
          </p:nvSpPr>
          <p:spPr>
            <a:xfrm>
              <a:off x="533466" y="311487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D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7657E01-A649-1850-93AF-A63DF58CB636}"/>
                </a:ext>
              </a:extLst>
            </p:cNvPr>
            <p:cNvSpPr txBox="1"/>
            <p:nvPr/>
          </p:nvSpPr>
          <p:spPr>
            <a:xfrm>
              <a:off x="533466" y="331436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E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D4B42F3-B211-53AE-2CD5-EFDC076F1B71}"/>
                </a:ext>
              </a:extLst>
            </p:cNvPr>
            <p:cNvSpPr txBox="1"/>
            <p:nvPr/>
          </p:nvSpPr>
          <p:spPr>
            <a:xfrm>
              <a:off x="533466" y="351385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F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6F4322D-E011-22F3-05A1-0656C3CEBB3B}"/>
                </a:ext>
              </a:extLst>
            </p:cNvPr>
            <p:cNvSpPr txBox="1"/>
            <p:nvPr/>
          </p:nvSpPr>
          <p:spPr>
            <a:xfrm>
              <a:off x="533466" y="371334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G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E622FEC-A352-1001-6468-B64A7218F3C5}"/>
                </a:ext>
              </a:extLst>
            </p:cNvPr>
            <p:cNvSpPr txBox="1"/>
            <p:nvPr/>
          </p:nvSpPr>
          <p:spPr>
            <a:xfrm>
              <a:off x="533466" y="391283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H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CF5CDBBE-1219-8D8E-B45F-A2D700352555}"/>
                </a:ext>
              </a:extLst>
            </p:cNvPr>
            <p:cNvSpPr txBox="1"/>
            <p:nvPr/>
          </p:nvSpPr>
          <p:spPr>
            <a:xfrm>
              <a:off x="533466" y="411232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Prototyp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568E7899-0CD7-ED8E-A437-1EF2F94EB31C}"/>
                </a:ext>
              </a:extLst>
            </p:cNvPr>
            <p:cNvSpPr txBox="1"/>
            <p:nvPr/>
          </p:nvSpPr>
          <p:spPr>
            <a:xfrm>
              <a:off x="533466" y="451130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2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90AEED57-CCCD-3AA3-E00D-70AAEF40B930}"/>
                </a:ext>
              </a:extLst>
            </p:cNvPr>
            <p:cNvSpPr txBox="1"/>
            <p:nvPr/>
          </p:nvSpPr>
          <p:spPr>
            <a:xfrm>
              <a:off x="533466" y="431181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1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B536E4D-C25A-4163-7B8A-0B8E1C59DEF0}"/>
                </a:ext>
              </a:extLst>
            </p:cNvPr>
            <p:cNvSpPr txBox="1"/>
            <p:nvPr/>
          </p:nvSpPr>
          <p:spPr>
            <a:xfrm>
              <a:off x="300423" y="4910287"/>
              <a:ext cx="1380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Größe der Knoten: </a:t>
              </a:r>
              <a:r>
                <a:rPr lang="de-DE" sz="1200" dirty="0" err="1"/>
                <a:t>Betweenness</a:t>
              </a:r>
              <a:endParaRPr lang="de-DE" sz="1200" dirty="0"/>
            </a:p>
          </p:txBody>
        </p:sp>
      </p:grpSp>
      <p:sp>
        <p:nvSpPr>
          <p:cNvPr id="42" name="Titel 41">
            <a:extLst>
              <a:ext uri="{FF2B5EF4-FFF2-40B4-BE49-F238E27FC236}">
                <a16:creationId xmlns:a16="http://schemas.microsoft.com/office/drawing/2014/main" id="{AC1B8344-45D0-EC21-F599-4FF0AE8D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Handel zwischen allen Fundorten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AB5EDDBA-D93D-1B15-D85A-17F470B2B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0" b="22570"/>
          <a:stretch/>
        </p:blipFill>
        <p:spPr>
          <a:xfrm>
            <a:off x="888998" y="1737045"/>
            <a:ext cx="7886701" cy="43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8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EB3D2-EAAD-9ED7-907D-8973AF5EE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1F24900-C5E1-A86E-2C7B-0F28A908D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800" y="1564203"/>
            <a:ext cx="7797801" cy="4671603"/>
          </a:xfrm>
          <a:prstGeom prst="rect">
            <a:avLst/>
          </a:prstGeom>
          <a:effectLst/>
        </p:spPr>
      </p:pic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08BA5501-DB83-763E-3D61-EB7C8F9B7ED9}"/>
              </a:ext>
            </a:extLst>
          </p:cNvPr>
          <p:cNvGrpSpPr/>
          <p:nvPr/>
        </p:nvGrpSpPr>
        <p:grpSpPr>
          <a:xfrm>
            <a:off x="9196885" y="2516159"/>
            <a:ext cx="1380132" cy="2855545"/>
            <a:chOff x="300423" y="2516407"/>
            <a:chExt cx="1380132" cy="285554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0A44A77-BD36-AEA8-E4DF-6D3DFF9EAA90}"/>
                </a:ext>
              </a:extLst>
            </p:cNvPr>
            <p:cNvSpPr/>
            <p:nvPr/>
          </p:nvSpPr>
          <p:spPr>
            <a:xfrm>
              <a:off x="389467" y="2572513"/>
              <a:ext cx="144000" cy="144000"/>
            </a:xfrm>
            <a:prstGeom prst="rect">
              <a:avLst/>
            </a:prstGeom>
            <a:solidFill>
              <a:srgbClr val="E81E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562D61C-827A-3931-0C22-979B36F8B150}"/>
                </a:ext>
              </a:extLst>
            </p:cNvPr>
            <p:cNvSpPr/>
            <p:nvPr/>
          </p:nvSpPr>
          <p:spPr>
            <a:xfrm>
              <a:off x="389467" y="2771095"/>
              <a:ext cx="144000" cy="144000"/>
            </a:xfrm>
            <a:prstGeom prst="rect">
              <a:avLst/>
            </a:prstGeom>
            <a:solidFill>
              <a:srgbClr val="9C27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90EBEA30-B24D-F8FE-2A9B-2957FD249030}"/>
                </a:ext>
              </a:extLst>
            </p:cNvPr>
            <p:cNvSpPr/>
            <p:nvPr/>
          </p:nvSpPr>
          <p:spPr>
            <a:xfrm>
              <a:off x="389467" y="2969677"/>
              <a:ext cx="144000" cy="144000"/>
            </a:xfrm>
            <a:prstGeom prst="rect">
              <a:avLst/>
            </a:prstGeom>
            <a:solidFill>
              <a:srgbClr val="FF57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6810D4A-F54B-D0C9-6CC2-32E8515ADD5F}"/>
                </a:ext>
              </a:extLst>
            </p:cNvPr>
            <p:cNvSpPr/>
            <p:nvPr/>
          </p:nvSpPr>
          <p:spPr>
            <a:xfrm>
              <a:off x="389467" y="3168259"/>
              <a:ext cx="144000" cy="144000"/>
            </a:xfrm>
            <a:prstGeom prst="rect">
              <a:avLst/>
            </a:prstGeom>
            <a:solidFill>
              <a:srgbClr val="00BC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2718994-2003-FBAF-3A6F-C3ED15C90C4A}"/>
                </a:ext>
              </a:extLst>
            </p:cNvPr>
            <p:cNvSpPr/>
            <p:nvPr/>
          </p:nvSpPr>
          <p:spPr>
            <a:xfrm>
              <a:off x="389467" y="3366841"/>
              <a:ext cx="144000" cy="1440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029A9A8-83F7-B1D1-31AF-A17094197C6F}"/>
                </a:ext>
              </a:extLst>
            </p:cNvPr>
            <p:cNvSpPr/>
            <p:nvPr/>
          </p:nvSpPr>
          <p:spPr>
            <a:xfrm>
              <a:off x="389467" y="3565423"/>
              <a:ext cx="144000" cy="144000"/>
            </a:xfrm>
            <a:prstGeom prst="rect">
              <a:avLst/>
            </a:prstGeom>
            <a:solidFill>
              <a:srgbClr val="9595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D9E81B3-AE50-8BF5-EF15-EA2449E6E897}"/>
                </a:ext>
              </a:extLst>
            </p:cNvPr>
            <p:cNvSpPr/>
            <p:nvPr/>
          </p:nvSpPr>
          <p:spPr>
            <a:xfrm>
              <a:off x="389467" y="3764005"/>
              <a:ext cx="144000" cy="144000"/>
            </a:xfrm>
            <a:prstGeom prst="rect">
              <a:avLst/>
            </a:prstGeom>
            <a:solidFill>
              <a:srgbClr val="0096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F3FB3E6-E6FE-82B2-4866-9B44CAC373FD}"/>
                </a:ext>
              </a:extLst>
            </p:cNvPr>
            <p:cNvSpPr/>
            <p:nvPr/>
          </p:nvSpPr>
          <p:spPr>
            <a:xfrm>
              <a:off x="389467" y="3962587"/>
              <a:ext cx="144000" cy="1440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1336C70-139F-52FF-4609-B3CE095A016A}"/>
                </a:ext>
              </a:extLst>
            </p:cNvPr>
            <p:cNvSpPr/>
            <p:nvPr/>
          </p:nvSpPr>
          <p:spPr>
            <a:xfrm>
              <a:off x="389467" y="4161169"/>
              <a:ext cx="144000" cy="144000"/>
            </a:xfrm>
            <a:prstGeom prst="rect">
              <a:avLst/>
            </a:prstGeom>
            <a:solidFill>
              <a:srgbClr val="FFEB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56D30A0-B61F-3503-4B39-6BC929621421}"/>
                </a:ext>
              </a:extLst>
            </p:cNvPr>
            <p:cNvSpPr/>
            <p:nvPr/>
          </p:nvSpPr>
          <p:spPr>
            <a:xfrm>
              <a:off x="389467" y="4359751"/>
              <a:ext cx="144000" cy="144000"/>
            </a:xfrm>
            <a:prstGeom prst="ellipse">
              <a:avLst/>
            </a:prstGeom>
            <a:solidFill>
              <a:srgbClr val="737C45"/>
            </a:solidFill>
            <a:ln w="12700">
              <a:solidFill>
                <a:srgbClr val="4C5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9FE14A3-F76F-84B0-5791-2BC42134A213}"/>
                </a:ext>
              </a:extLst>
            </p:cNvPr>
            <p:cNvSpPr/>
            <p:nvPr/>
          </p:nvSpPr>
          <p:spPr>
            <a:xfrm>
              <a:off x="389467" y="4558333"/>
              <a:ext cx="144000" cy="144000"/>
            </a:xfrm>
            <a:prstGeom prst="ellipse">
              <a:avLst/>
            </a:prstGeom>
            <a:solidFill>
              <a:srgbClr val="B3062C"/>
            </a:solidFill>
            <a:ln w="12700">
              <a:solidFill>
                <a:srgbClr val="8804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32AA021-B7C5-E845-FE39-68B5FD559A20}"/>
                </a:ext>
              </a:extLst>
            </p:cNvPr>
            <p:cNvSpPr/>
            <p:nvPr/>
          </p:nvSpPr>
          <p:spPr>
            <a:xfrm>
              <a:off x="389467" y="4756915"/>
              <a:ext cx="144000" cy="144000"/>
            </a:xfrm>
            <a:prstGeom prst="ellipse">
              <a:avLst/>
            </a:prstGeom>
            <a:solidFill>
              <a:srgbClr val="FFD6C7"/>
            </a:solidFill>
            <a:ln w="12700">
              <a:solidFill>
                <a:srgbClr val="CAA8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CB6E286-F22C-0F91-6036-ED6A5503520E}"/>
                </a:ext>
              </a:extLst>
            </p:cNvPr>
            <p:cNvSpPr txBox="1"/>
            <p:nvPr/>
          </p:nvSpPr>
          <p:spPr>
            <a:xfrm>
              <a:off x="533466" y="251640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A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8F4A48B-5961-E116-D283-4A010EF5C159}"/>
                </a:ext>
              </a:extLst>
            </p:cNvPr>
            <p:cNvSpPr txBox="1"/>
            <p:nvPr/>
          </p:nvSpPr>
          <p:spPr>
            <a:xfrm>
              <a:off x="533466" y="4710800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3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3C0D13D-3C61-94F2-F1CC-EAFF4B8A3D54}"/>
                </a:ext>
              </a:extLst>
            </p:cNvPr>
            <p:cNvSpPr txBox="1"/>
            <p:nvPr/>
          </p:nvSpPr>
          <p:spPr>
            <a:xfrm>
              <a:off x="533466" y="271589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B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701A5B9-D40B-9349-957C-38609DE50EAC}"/>
                </a:ext>
              </a:extLst>
            </p:cNvPr>
            <p:cNvSpPr txBox="1"/>
            <p:nvPr/>
          </p:nvSpPr>
          <p:spPr>
            <a:xfrm>
              <a:off x="533466" y="291538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C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8EBC8C3-61E0-2FF3-6035-5344DEE669DF}"/>
                </a:ext>
              </a:extLst>
            </p:cNvPr>
            <p:cNvSpPr txBox="1"/>
            <p:nvPr/>
          </p:nvSpPr>
          <p:spPr>
            <a:xfrm>
              <a:off x="533466" y="311487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D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7F61D9B-A27F-14ED-CDF9-F6289F1C6E16}"/>
                </a:ext>
              </a:extLst>
            </p:cNvPr>
            <p:cNvSpPr txBox="1"/>
            <p:nvPr/>
          </p:nvSpPr>
          <p:spPr>
            <a:xfrm>
              <a:off x="533466" y="331436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E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DC8AAD7-609A-97E0-07D5-1C0BACF82440}"/>
                </a:ext>
              </a:extLst>
            </p:cNvPr>
            <p:cNvSpPr txBox="1"/>
            <p:nvPr/>
          </p:nvSpPr>
          <p:spPr>
            <a:xfrm>
              <a:off x="533466" y="351385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F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BD566EC-1DBB-2B04-91A6-8458A94655BB}"/>
                </a:ext>
              </a:extLst>
            </p:cNvPr>
            <p:cNvSpPr txBox="1"/>
            <p:nvPr/>
          </p:nvSpPr>
          <p:spPr>
            <a:xfrm>
              <a:off x="533466" y="371334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G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ED0F808-09D8-D78E-1869-17D72727F62C}"/>
                </a:ext>
              </a:extLst>
            </p:cNvPr>
            <p:cNvSpPr txBox="1"/>
            <p:nvPr/>
          </p:nvSpPr>
          <p:spPr>
            <a:xfrm>
              <a:off x="533466" y="391283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H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1E8E72D-24DE-2146-0B20-EE20489410C7}"/>
                </a:ext>
              </a:extLst>
            </p:cNvPr>
            <p:cNvSpPr txBox="1"/>
            <p:nvPr/>
          </p:nvSpPr>
          <p:spPr>
            <a:xfrm>
              <a:off x="533466" y="411232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Prototyp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B3382AE-AEE0-FB7C-D03E-6899CFC6A6F6}"/>
                </a:ext>
              </a:extLst>
            </p:cNvPr>
            <p:cNvSpPr txBox="1"/>
            <p:nvPr/>
          </p:nvSpPr>
          <p:spPr>
            <a:xfrm>
              <a:off x="533466" y="451130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2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8AAA7DA0-4AE5-263B-6137-3F262607DD39}"/>
                </a:ext>
              </a:extLst>
            </p:cNvPr>
            <p:cNvSpPr txBox="1"/>
            <p:nvPr/>
          </p:nvSpPr>
          <p:spPr>
            <a:xfrm>
              <a:off x="533466" y="4311817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1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7E0D8FF-EA34-25A7-FBA5-8EE3C8BCE93F}"/>
                </a:ext>
              </a:extLst>
            </p:cNvPr>
            <p:cNvSpPr txBox="1"/>
            <p:nvPr/>
          </p:nvSpPr>
          <p:spPr>
            <a:xfrm>
              <a:off x="300423" y="4910287"/>
              <a:ext cx="1380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Größe der Knoten: </a:t>
              </a:r>
              <a:r>
                <a:rPr lang="de-DE" sz="1200" dirty="0" err="1"/>
                <a:t>Betweenness</a:t>
              </a:r>
              <a:endParaRPr lang="de-DE" sz="1200" dirty="0"/>
            </a:p>
          </p:txBody>
        </p:sp>
      </p:grpSp>
      <p:sp>
        <p:nvSpPr>
          <p:cNvPr id="42" name="Titel 41">
            <a:extLst>
              <a:ext uri="{FF2B5EF4-FFF2-40B4-BE49-F238E27FC236}">
                <a16:creationId xmlns:a16="http://schemas.microsoft.com/office/drawing/2014/main" id="{1D57EE21-3953-7DC9-1889-711E7563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Einteilung in Nordost und Südwest Gruppe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435DF638-F946-7666-E741-7DE4097E2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0" b="22570"/>
          <a:stretch/>
        </p:blipFill>
        <p:spPr>
          <a:xfrm>
            <a:off x="888998" y="1737045"/>
            <a:ext cx="7886701" cy="4326644"/>
          </a:xfrm>
          <a:prstGeom prst="rect">
            <a:avLst/>
          </a:prstGeom>
        </p:spPr>
      </p:pic>
      <p:sp>
        <p:nvSpPr>
          <p:cNvPr id="2" name="Bogen 1">
            <a:extLst>
              <a:ext uri="{FF2B5EF4-FFF2-40B4-BE49-F238E27FC236}">
                <a16:creationId xmlns:a16="http://schemas.microsoft.com/office/drawing/2014/main" id="{18AF2CB7-BDB8-44BE-4FE2-D7F989C83A77}"/>
              </a:ext>
            </a:extLst>
          </p:cNvPr>
          <p:cNvSpPr/>
          <p:nvPr/>
        </p:nvSpPr>
        <p:spPr>
          <a:xfrm>
            <a:off x="-334432" y="3429000"/>
            <a:ext cx="4982631" cy="4796260"/>
          </a:xfrm>
          <a:prstGeom prst="arc">
            <a:avLst>
              <a:gd name="adj1" fmla="val 15921408"/>
              <a:gd name="adj2" fmla="val 162829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68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2B473-1411-30B1-3154-4791091A1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F861EA6-6FDB-2EDF-0D93-AE8AD9A0D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800" y="1564203"/>
            <a:ext cx="7797802" cy="4671603"/>
          </a:xfrm>
          <a:prstGeom prst="rect">
            <a:avLst/>
          </a:prstGeom>
          <a:effectLst/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EFFEE6-9C8F-697A-FBAD-EED17B902721}"/>
              </a:ext>
            </a:extLst>
          </p:cNvPr>
          <p:cNvGrpSpPr/>
          <p:nvPr/>
        </p:nvGrpSpPr>
        <p:grpSpPr>
          <a:xfrm>
            <a:off x="9285929" y="5136543"/>
            <a:ext cx="1227732" cy="476489"/>
            <a:chOff x="9285929" y="4311569"/>
            <a:chExt cx="1227732" cy="476489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94396C6-DA6F-0F69-CCA0-5532EB9C5F4A}"/>
                </a:ext>
              </a:extLst>
            </p:cNvPr>
            <p:cNvSpPr/>
            <p:nvPr/>
          </p:nvSpPr>
          <p:spPr>
            <a:xfrm>
              <a:off x="9285929" y="4359503"/>
              <a:ext cx="144000" cy="144000"/>
            </a:xfrm>
            <a:prstGeom prst="ellipse">
              <a:avLst/>
            </a:prstGeom>
            <a:solidFill>
              <a:srgbClr val="B3062C"/>
            </a:solidFill>
            <a:ln w="12700">
              <a:solidFill>
                <a:srgbClr val="8804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B60E60F8-F385-06D1-53C7-57BFC3665387}"/>
                </a:ext>
              </a:extLst>
            </p:cNvPr>
            <p:cNvSpPr/>
            <p:nvPr/>
          </p:nvSpPr>
          <p:spPr>
            <a:xfrm>
              <a:off x="9285929" y="4558085"/>
              <a:ext cx="144000" cy="144000"/>
            </a:xfrm>
            <a:prstGeom prst="ellipse">
              <a:avLst/>
            </a:prstGeom>
            <a:solidFill>
              <a:srgbClr val="737C45"/>
            </a:solidFill>
            <a:ln w="12700">
              <a:solidFill>
                <a:srgbClr val="4C5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7B550110-FC27-2123-B4F4-7344DC8D6C5D}"/>
                </a:ext>
              </a:extLst>
            </p:cNvPr>
            <p:cNvSpPr txBox="1"/>
            <p:nvPr/>
          </p:nvSpPr>
          <p:spPr>
            <a:xfrm>
              <a:off x="9429928" y="451105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Südwest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1A7DB0A-B82D-8823-BBDC-3730C7F9CDDB}"/>
                </a:ext>
              </a:extLst>
            </p:cNvPr>
            <p:cNvSpPr txBox="1"/>
            <p:nvPr/>
          </p:nvSpPr>
          <p:spPr>
            <a:xfrm>
              <a:off x="9429928" y="431156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Nordost</a:t>
              </a:r>
            </a:p>
          </p:txBody>
        </p:sp>
      </p:grpSp>
      <p:sp>
        <p:nvSpPr>
          <p:cNvPr id="42" name="Titel 41">
            <a:extLst>
              <a:ext uri="{FF2B5EF4-FFF2-40B4-BE49-F238E27FC236}">
                <a16:creationId xmlns:a16="http://schemas.microsoft.com/office/drawing/2014/main" id="{14A7B8A3-4783-7487-53D4-1F549C4E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Einteilung in Nordost und Südwest Gruppe</a:t>
            </a:r>
          </a:p>
        </p:txBody>
      </p:sp>
      <p:pic>
        <p:nvPicPr>
          <p:cNvPr id="5" name="Grafik 4" descr="Ein Bild, das Screenshot, Text, Karte enthält.&#10;&#10;KI-generierte Inhalte können fehlerhaft sein.">
            <a:extLst>
              <a:ext uri="{FF2B5EF4-FFF2-40B4-BE49-F238E27FC236}">
                <a16:creationId xmlns:a16="http://schemas.microsoft.com/office/drawing/2014/main" id="{C5893A39-A81E-AE54-FAE6-D93D76A0D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08" y="1551810"/>
            <a:ext cx="3727292" cy="2348194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C0D2A745-5E9D-57BB-36BF-A6B19FA70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2" b="21962"/>
          <a:stretch/>
        </p:blipFill>
        <p:spPr>
          <a:xfrm>
            <a:off x="850898" y="1638098"/>
            <a:ext cx="8001001" cy="44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4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5FD65-2055-C1CB-AAB6-B4B01E418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36FF3B-C6F9-6524-21C7-883AA76D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Gruppe Nordost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27E841-9A3F-AC6B-A0DC-AE9B2140E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390"/>
          <a:stretch/>
        </p:blipFill>
        <p:spPr>
          <a:xfrm>
            <a:off x="838200" y="1866340"/>
            <a:ext cx="5257799" cy="31253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04008AF-456B-DD51-AE14-B53E7D708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7638" y="895410"/>
            <a:ext cx="5271474" cy="5271474"/>
          </a:xfrm>
          <a:prstGeom prst="rect">
            <a:avLst/>
          </a:prstGeom>
        </p:spPr>
      </p:pic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1D25F8DB-2DA2-D2F0-0A51-87BE5B2A4BBF}"/>
              </a:ext>
            </a:extLst>
          </p:cNvPr>
          <p:cNvGrpSpPr/>
          <p:nvPr/>
        </p:nvGrpSpPr>
        <p:grpSpPr>
          <a:xfrm>
            <a:off x="934979" y="5216953"/>
            <a:ext cx="4891285" cy="683538"/>
            <a:chOff x="333849" y="5047239"/>
            <a:chExt cx="4891285" cy="683538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EB67483-1789-1475-FF01-229751CEAD13}"/>
                </a:ext>
              </a:extLst>
            </p:cNvPr>
            <p:cNvSpPr/>
            <p:nvPr/>
          </p:nvSpPr>
          <p:spPr>
            <a:xfrm>
              <a:off x="333849" y="5103345"/>
              <a:ext cx="144000" cy="144000"/>
            </a:xfrm>
            <a:prstGeom prst="rect">
              <a:avLst/>
            </a:prstGeom>
            <a:solidFill>
              <a:srgbClr val="E81E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90BB969-5BD3-21F9-EB0A-4A2ABA985062}"/>
                </a:ext>
              </a:extLst>
            </p:cNvPr>
            <p:cNvSpPr/>
            <p:nvPr/>
          </p:nvSpPr>
          <p:spPr>
            <a:xfrm>
              <a:off x="333849" y="5301927"/>
              <a:ext cx="144000" cy="144000"/>
            </a:xfrm>
            <a:prstGeom prst="rect">
              <a:avLst/>
            </a:prstGeom>
            <a:solidFill>
              <a:srgbClr val="9C27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07D609-5673-21A9-582C-FD6CC9813DE2}"/>
                </a:ext>
              </a:extLst>
            </p:cNvPr>
            <p:cNvSpPr/>
            <p:nvPr/>
          </p:nvSpPr>
          <p:spPr>
            <a:xfrm>
              <a:off x="333849" y="5500509"/>
              <a:ext cx="144000" cy="144000"/>
            </a:xfrm>
            <a:prstGeom prst="rect">
              <a:avLst/>
            </a:prstGeom>
            <a:solidFill>
              <a:srgbClr val="FF57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9B8AADF-3E34-1660-9CD5-A0E7C31CF4C1}"/>
                </a:ext>
              </a:extLst>
            </p:cNvPr>
            <p:cNvSpPr/>
            <p:nvPr/>
          </p:nvSpPr>
          <p:spPr>
            <a:xfrm>
              <a:off x="1054909" y="5108177"/>
              <a:ext cx="144000" cy="144000"/>
            </a:xfrm>
            <a:prstGeom prst="rect">
              <a:avLst/>
            </a:prstGeom>
            <a:solidFill>
              <a:srgbClr val="00BC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77B7DF03-3179-747B-B494-B101408EDAD3}"/>
                </a:ext>
              </a:extLst>
            </p:cNvPr>
            <p:cNvSpPr/>
            <p:nvPr/>
          </p:nvSpPr>
          <p:spPr>
            <a:xfrm>
              <a:off x="1054909" y="5306759"/>
              <a:ext cx="144000" cy="1440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AF92731-882B-ED98-0355-4A6E9CE005EA}"/>
                </a:ext>
              </a:extLst>
            </p:cNvPr>
            <p:cNvSpPr/>
            <p:nvPr/>
          </p:nvSpPr>
          <p:spPr>
            <a:xfrm>
              <a:off x="1054909" y="5505341"/>
              <a:ext cx="144000" cy="144000"/>
            </a:xfrm>
            <a:prstGeom prst="rect">
              <a:avLst/>
            </a:prstGeom>
            <a:solidFill>
              <a:srgbClr val="9595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77F898C1-47B5-B332-80CF-465E8711F999}"/>
                </a:ext>
              </a:extLst>
            </p:cNvPr>
            <p:cNvSpPr/>
            <p:nvPr/>
          </p:nvSpPr>
          <p:spPr>
            <a:xfrm>
              <a:off x="1775968" y="5105453"/>
              <a:ext cx="144000" cy="144000"/>
            </a:xfrm>
            <a:prstGeom prst="rect">
              <a:avLst/>
            </a:prstGeom>
            <a:solidFill>
              <a:srgbClr val="0096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23BF9CB-7647-57A5-F72D-167EA229AA11}"/>
                </a:ext>
              </a:extLst>
            </p:cNvPr>
            <p:cNvSpPr/>
            <p:nvPr/>
          </p:nvSpPr>
          <p:spPr>
            <a:xfrm>
              <a:off x="1775968" y="5304035"/>
              <a:ext cx="144000" cy="1440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64D909C-EEA0-4D65-9045-F08764461C94}"/>
                </a:ext>
              </a:extLst>
            </p:cNvPr>
            <p:cNvSpPr/>
            <p:nvPr/>
          </p:nvSpPr>
          <p:spPr>
            <a:xfrm>
              <a:off x="1775968" y="5502617"/>
              <a:ext cx="144000" cy="144000"/>
            </a:xfrm>
            <a:prstGeom prst="rect">
              <a:avLst/>
            </a:prstGeom>
            <a:solidFill>
              <a:srgbClr val="FFEB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03585799-ED79-38DC-8C61-8276165FF750}"/>
                </a:ext>
              </a:extLst>
            </p:cNvPr>
            <p:cNvSpPr/>
            <p:nvPr/>
          </p:nvSpPr>
          <p:spPr>
            <a:xfrm>
              <a:off x="2676220" y="5102729"/>
              <a:ext cx="144000" cy="144000"/>
            </a:xfrm>
            <a:prstGeom prst="ellipse">
              <a:avLst/>
            </a:prstGeom>
            <a:solidFill>
              <a:srgbClr val="737C45"/>
            </a:solidFill>
            <a:ln w="12700">
              <a:solidFill>
                <a:srgbClr val="4C5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EB94292-A627-8319-038C-FFEB21D66847}"/>
                </a:ext>
              </a:extLst>
            </p:cNvPr>
            <p:cNvSpPr/>
            <p:nvPr/>
          </p:nvSpPr>
          <p:spPr>
            <a:xfrm>
              <a:off x="2676220" y="5301311"/>
              <a:ext cx="144000" cy="144000"/>
            </a:xfrm>
            <a:prstGeom prst="ellipse">
              <a:avLst/>
            </a:prstGeom>
            <a:solidFill>
              <a:srgbClr val="B3062C"/>
            </a:solidFill>
            <a:ln w="12700">
              <a:solidFill>
                <a:srgbClr val="8804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0071CAC5-CF13-84F5-2213-D083DF266263}"/>
                </a:ext>
              </a:extLst>
            </p:cNvPr>
            <p:cNvSpPr/>
            <p:nvPr/>
          </p:nvSpPr>
          <p:spPr>
            <a:xfrm>
              <a:off x="2676220" y="5499893"/>
              <a:ext cx="144000" cy="144000"/>
            </a:xfrm>
            <a:prstGeom prst="ellipse">
              <a:avLst/>
            </a:prstGeom>
            <a:solidFill>
              <a:srgbClr val="FFD6C7"/>
            </a:solidFill>
            <a:ln w="12700">
              <a:solidFill>
                <a:srgbClr val="CAA8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1D57ABA-F649-FED2-A375-B1E9F7B3D01F}"/>
                </a:ext>
              </a:extLst>
            </p:cNvPr>
            <p:cNvSpPr txBox="1"/>
            <p:nvPr/>
          </p:nvSpPr>
          <p:spPr>
            <a:xfrm>
              <a:off x="477848" y="504723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D7C59F8-3249-079C-5AE3-597E8A250563}"/>
                </a:ext>
              </a:extLst>
            </p:cNvPr>
            <p:cNvSpPr txBox="1"/>
            <p:nvPr/>
          </p:nvSpPr>
          <p:spPr>
            <a:xfrm>
              <a:off x="2820219" y="5453778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3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FB195D2-C3C9-3969-BA34-04A63E3672DF}"/>
                </a:ext>
              </a:extLst>
            </p:cNvPr>
            <p:cNvSpPr txBox="1"/>
            <p:nvPr/>
          </p:nvSpPr>
          <p:spPr>
            <a:xfrm>
              <a:off x="477848" y="524672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B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C9E4838-F194-68C1-54F4-D90AED57317A}"/>
                </a:ext>
              </a:extLst>
            </p:cNvPr>
            <p:cNvSpPr txBox="1"/>
            <p:nvPr/>
          </p:nvSpPr>
          <p:spPr>
            <a:xfrm>
              <a:off x="477848" y="544621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C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CED6681-B6C6-CF45-C50F-9442838CF143}"/>
                </a:ext>
              </a:extLst>
            </p:cNvPr>
            <p:cNvSpPr txBox="1"/>
            <p:nvPr/>
          </p:nvSpPr>
          <p:spPr>
            <a:xfrm>
              <a:off x="1198908" y="505479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D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63D954C-8A41-EB90-F96C-8F7E2B974396}"/>
                </a:ext>
              </a:extLst>
            </p:cNvPr>
            <p:cNvSpPr txBox="1"/>
            <p:nvPr/>
          </p:nvSpPr>
          <p:spPr>
            <a:xfrm>
              <a:off x="1198908" y="525428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E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26BE87DF-721C-94EF-EC59-92175E64DF1A}"/>
                </a:ext>
              </a:extLst>
            </p:cNvPr>
            <p:cNvSpPr txBox="1"/>
            <p:nvPr/>
          </p:nvSpPr>
          <p:spPr>
            <a:xfrm>
              <a:off x="1198908" y="545377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90000"/>
                    </a:schemeClr>
                  </a:solidFill>
                </a:rPr>
                <a:t>Typ F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C949668-24ED-94B3-5CBA-57B318F0BAF3}"/>
                </a:ext>
              </a:extLst>
            </p:cNvPr>
            <p:cNvSpPr txBox="1"/>
            <p:nvPr/>
          </p:nvSpPr>
          <p:spPr>
            <a:xfrm>
              <a:off x="1919967" y="505479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90000"/>
                    </a:schemeClr>
                  </a:solidFill>
                </a:rPr>
                <a:t>Typ G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7FCABF4-F8D9-9024-A34E-3C15FEA44DA7}"/>
                </a:ext>
              </a:extLst>
            </p:cNvPr>
            <p:cNvSpPr txBox="1"/>
            <p:nvPr/>
          </p:nvSpPr>
          <p:spPr>
            <a:xfrm>
              <a:off x="1919967" y="525428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90000"/>
                    </a:schemeClr>
                  </a:solidFill>
                </a:rPr>
                <a:t>Typ H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4FA35AFE-8CD8-562E-2860-92F87035A4CA}"/>
                </a:ext>
              </a:extLst>
            </p:cNvPr>
            <p:cNvSpPr txBox="1"/>
            <p:nvPr/>
          </p:nvSpPr>
          <p:spPr>
            <a:xfrm>
              <a:off x="1919967" y="545377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Prototyp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1B35F6B-9F74-E0ED-34FC-1548258411B3}"/>
                </a:ext>
              </a:extLst>
            </p:cNvPr>
            <p:cNvSpPr txBox="1"/>
            <p:nvPr/>
          </p:nvSpPr>
          <p:spPr>
            <a:xfrm>
              <a:off x="2820219" y="525428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2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6D74990-CC55-A408-D3BB-CC1D6AF1B33B}"/>
                </a:ext>
              </a:extLst>
            </p:cNvPr>
            <p:cNvSpPr txBox="1"/>
            <p:nvPr/>
          </p:nvSpPr>
          <p:spPr>
            <a:xfrm>
              <a:off x="2820219" y="505479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1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B7B9EE9-456E-F934-085E-3781A3522DD7}"/>
                </a:ext>
              </a:extLst>
            </p:cNvPr>
            <p:cNvSpPr txBox="1"/>
            <p:nvPr/>
          </p:nvSpPr>
          <p:spPr>
            <a:xfrm>
              <a:off x="3845002" y="5061081"/>
              <a:ext cx="1380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Größe der Knoten: </a:t>
              </a:r>
              <a:r>
                <a:rPr lang="de-DE" sz="1200" dirty="0" err="1"/>
                <a:t>Betweenness</a:t>
              </a:r>
              <a:endParaRPr lang="de-DE" sz="1200" dirty="0"/>
            </a:p>
          </p:txBody>
        </p:sp>
      </p:grpSp>
      <p:pic>
        <p:nvPicPr>
          <p:cNvPr id="48" name="Grafik 47" descr="Ein Bild, das Kunst, Wirbellose enthält.&#10;&#10;KI-generierte Inhalte können fehlerhaft sein.">
            <a:extLst>
              <a:ext uri="{FF2B5EF4-FFF2-40B4-BE49-F238E27FC236}">
                <a16:creationId xmlns:a16="http://schemas.microsoft.com/office/drawing/2014/main" id="{DB6B83A3-785D-6CBC-C6D9-F8576A078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4" b="25086"/>
          <a:stretch>
            <a:fillRect/>
          </a:stretch>
        </p:blipFill>
        <p:spPr>
          <a:xfrm>
            <a:off x="1155343" y="2190965"/>
            <a:ext cx="4623512" cy="2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8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2783B-02C1-B362-A12A-06688AF3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1FC49BC-F039-1BAE-375B-3E4B65FE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Gruppe Südwest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475107-C1C8-21EC-6C33-6B6508700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390"/>
          <a:stretch/>
        </p:blipFill>
        <p:spPr>
          <a:xfrm>
            <a:off x="838200" y="1866340"/>
            <a:ext cx="5257799" cy="31253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97526AC-5F77-45B6-F18C-4056C87F4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7638" y="895410"/>
            <a:ext cx="5271474" cy="5271474"/>
          </a:xfrm>
          <a:prstGeom prst="rect">
            <a:avLst/>
          </a:prstGeom>
        </p:spPr>
      </p:pic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45655087-AA27-6BD0-0FFA-E2E772E1EB67}"/>
              </a:ext>
            </a:extLst>
          </p:cNvPr>
          <p:cNvGrpSpPr/>
          <p:nvPr/>
        </p:nvGrpSpPr>
        <p:grpSpPr>
          <a:xfrm>
            <a:off x="934979" y="5216953"/>
            <a:ext cx="4891285" cy="683538"/>
            <a:chOff x="333849" y="5047239"/>
            <a:chExt cx="4891285" cy="683538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D6B3970-2C5F-1F20-60D5-88E081CA172E}"/>
                </a:ext>
              </a:extLst>
            </p:cNvPr>
            <p:cNvSpPr/>
            <p:nvPr/>
          </p:nvSpPr>
          <p:spPr>
            <a:xfrm>
              <a:off x="333849" y="5103345"/>
              <a:ext cx="144000" cy="144000"/>
            </a:xfrm>
            <a:prstGeom prst="rect">
              <a:avLst/>
            </a:prstGeom>
            <a:solidFill>
              <a:srgbClr val="E81E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57F662C-4E39-3678-EEC7-C0D8087CC3E5}"/>
                </a:ext>
              </a:extLst>
            </p:cNvPr>
            <p:cNvSpPr/>
            <p:nvPr/>
          </p:nvSpPr>
          <p:spPr>
            <a:xfrm>
              <a:off x="333849" y="5301927"/>
              <a:ext cx="144000" cy="144000"/>
            </a:xfrm>
            <a:prstGeom prst="rect">
              <a:avLst/>
            </a:prstGeom>
            <a:solidFill>
              <a:srgbClr val="9C27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37222B8-4E4A-6A65-F76F-9B3955917166}"/>
                </a:ext>
              </a:extLst>
            </p:cNvPr>
            <p:cNvSpPr/>
            <p:nvPr/>
          </p:nvSpPr>
          <p:spPr>
            <a:xfrm>
              <a:off x="333849" y="5500509"/>
              <a:ext cx="144000" cy="144000"/>
            </a:xfrm>
            <a:prstGeom prst="rect">
              <a:avLst/>
            </a:prstGeom>
            <a:solidFill>
              <a:srgbClr val="FF57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6AF4C3D-C107-5019-0472-55E5E3556279}"/>
                </a:ext>
              </a:extLst>
            </p:cNvPr>
            <p:cNvSpPr/>
            <p:nvPr/>
          </p:nvSpPr>
          <p:spPr>
            <a:xfrm>
              <a:off x="1054909" y="5108177"/>
              <a:ext cx="144000" cy="144000"/>
            </a:xfrm>
            <a:prstGeom prst="rect">
              <a:avLst/>
            </a:prstGeom>
            <a:solidFill>
              <a:srgbClr val="00BC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01AF33BF-A2E8-2FF4-C2F2-EA6BD5068CF6}"/>
                </a:ext>
              </a:extLst>
            </p:cNvPr>
            <p:cNvSpPr/>
            <p:nvPr/>
          </p:nvSpPr>
          <p:spPr>
            <a:xfrm>
              <a:off x="1054909" y="5306759"/>
              <a:ext cx="144000" cy="1440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C992F8C-CEAD-8B52-348D-53BC73C309F3}"/>
                </a:ext>
              </a:extLst>
            </p:cNvPr>
            <p:cNvSpPr/>
            <p:nvPr/>
          </p:nvSpPr>
          <p:spPr>
            <a:xfrm>
              <a:off x="1054909" y="5505341"/>
              <a:ext cx="144000" cy="144000"/>
            </a:xfrm>
            <a:prstGeom prst="rect">
              <a:avLst/>
            </a:prstGeom>
            <a:solidFill>
              <a:srgbClr val="9595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C2E890A-E132-8FFE-056B-80FC66154AA9}"/>
                </a:ext>
              </a:extLst>
            </p:cNvPr>
            <p:cNvSpPr/>
            <p:nvPr/>
          </p:nvSpPr>
          <p:spPr>
            <a:xfrm>
              <a:off x="1775968" y="5105453"/>
              <a:ext cx="144000" cy="144000"/>
            </a:xfrm>
            <a:prstGeom prst="rect">
              <a:avLst/>
            </a:prstGeom>
            <a:solidFill>
              <a:srgbClr val="0096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9FCB581-92BF-4AE4-BEDC-A8BB35E384D6}"/>
                </a:ext>
              </a:extLst>
            </p:cNvPr>
            <p:cNvSpPr/>
            <p:nvPr/>
          </p:nvSpPr>
          <p:spPr>
            <a:xfrm>
              <a:off x="1775968" y="5304035"/>
              <a:ext cx="144000" cy="1440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12479E4F-A4A7-C963-19B4-15070194D093}"/>
                </a:ext>
              </a:extLst>
            </p:cNvPr>
            <p:cNvSpPr/>
            <p:nvPr/>
          </p:nvSpPr>
          <p:spPr>
            <a:xfrm>
              <a:off x="1775968" y="5502617"/>
              <a:ext cx="144000" cy="144000"/>
            </a:xfrm>
            <a:prstGeom prst="rect">
              <a:avLst/>
            </a:prstGeom>
            <a:solidFill>
              <a:srgbClr val="FFEB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36DD6FA-D01E-1F37-19FF-3C31D90842A1}"/>
                </a:ext>
              </a:extLst>
            </p:cNvPr>
            <p:cNvSpPr/>
            <p:nvPr/>
          </p:nvSpPr>
          <p:spPr>
            <a:xfrm>
              <a:off x="2676220" y="5102729"/>
              <a:ext cx="144000" cy="144000"/>
            </a:xfrm>
            <a:prstGeom prst="ellipse">
              <a:avLst/>
            </a:prstGeom>
            <a:solidFill>
              <a:srgbClr val="737C45"/>
            </a:solidFill>
            <a:ln w="12700">
              <a:solidFill>
                <a:srgbClr val="4C5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2ACF255-0B72-333D-5D1D-13E4020304B9}"/>
                </a:ext>
              </a:extLst>
            </p:cNvPr>
            <p:cNvSpPr/>
            <p:nvPr/>
          </p:nvSpPr>
          <p:spPr>
            <a:xfrm>
              <a:off x="2676220" y="5301311"/>
              <a:ext cx="144000" cy="144000"/>
            </a:xfrm>
            <a:prstGeom prst="ellipse">
              <a:avLst/>
            </a:prstGeom>
            <a:solidFill>
              <a:srgbClr val="B3062C"/>
            </a:solidFill>
            <a:ln w="12700">
              <a:solidFill>
                <a:srgbClr val="8804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99EFE6AA-4142-184D-9B0E-0D2053C9471E}"/>
                </a:ext>
              </a:extLst>
            </p:cNvPr>
            <p:cNvSpPr/>
            <p:nvPr/>
          </p:nvSpPr>
          <p:spPr>
            <a:xfrm>
              <a:off x="2676220" y="5499893"/>
              <a:ext cx="144000" cy="144000"/>
            </a:xfrm>
            <a:prstGeom prst="ellipse">
              <a:avLst/>
            </a:prstGeom>
            <a:solidFill>
              <a:srgbClr val="FFD6C7"/>
            </a:solidFill>
            <a:ln w="12700">
              <a:solidFill>
                <a:srgbClr val="CAA8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140104C-5ECC-A3A3-40C8-596CF7C642BB}"/>
                </a:ext>
              </a:extLst>
            </p:cNvPr>
            <p:cNvSpPr txBox="1"/>
            <p:nvPr/>
          </p:nvSpPr>
          <p:spPr>
            <a:xfrm>
              <a:off x="477848" y="504723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90000"/>
                    </a:schemeClr>
                  </a:solidFill>
                </a:rPr>
                <a:t>Typ 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6E5964A-9931-EAE7-098F-F22E9AED70D0}"/>
                </a:ext>
              </a:extLst>
            </p:cNvPr>
            <p:cNvSpPr txBox="1"/>
            <p:nvPr/>
          </p:nvSpPr>
          <p:spPr>
            <a:xfrm>
              <a:off x="2820219" y="5453778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>
                      <a:lumMod val="85000"/>
                    </a:schemeClr>
                  </a:solidFill>
                </a:rPr>
                <a:t>Community 3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E70BDDE-9B81-D041-C772-8A0E07EB20EF}"/>
                </a:ext>
              </a:extLst>
            </p:cNvPr>
            <p:cNvSpPr txBox="1"/>
            <p:nvPr/>
          </p:nvSpPr>
          <p:spPr>
            <a:xfrm>
              <a:off x="477848" y="524672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90000"/>
                    </a:schemeClr>
                  </a:solidFill>
                </a:rPr>
                <a:t>Typ B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E43F48E-9B33-904A-1A6F-2A870A810C1E}"/>
                </a:ext>
              </a:extLst>
            </p:cNvPr>
            <p:cNvSpPr txBox="1"/>
            <p:nvPr/>
          </p:nvSpPr>
          <p:spPr>
            <a:xfrm>
              <a:off x="477848" y="544621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C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860175BC-2534-63EE-BE1A-A223574B0C16}"/>
                </a:ext>
              </a:extLst>
            </p:cNvPr>
            <p:cNvSpPr txBox="1"/>
            <p:nvPr/>
          </p:nvSpPr>
          <p:spPr>
            <a:xfrm>
              <a:off x="1198908" y="505479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D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89F0D2DB-5D4D-A2DD-6A2C-18D425E3DAA0}"/>
                </a:ext>
              </a:extLst>
            </p:cNvPr>
            <p:cNvSpPr txBox="1"/>
            <p:nvPr/>
          </p:nvSpPr>
          <p:spPr>
            <a:xfrm>
              <a:off x="1198908" y="525428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E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1DEECCCE-995A-A3D5-F8A2-440ACC24F927}"/>
                </a:ext>
              </a:extLst>
            </p:cNvPr>
            <p:cNvSpPr txBox="1"/>
            <p:nvPr/>
          </p:nvSpPr>
          <p:spPr>
            <a:xfrm>
              <a:off x="1198908" y="545377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F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AB355276-5E35-F680-1CAD-5EC2BBE83FBA}"/>
                </a:ext>
              </a:extLst>
            </p:cNvPr>
            <p:cNvSpPr txBox="1"/>
            <p:nvPr/>
          </p:nvSpPr>
          <p:spPr>
            <a:xfrm>
              <a:off x="1919967" y="505479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G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6673B3F-22E3-FF2D-7D3B-055CFD16FED1}"/>
                </a:ext>
              </a:extLst>
            </p:cNvPr>
            <p:cNvSpPr txBox="1"/>
            <p:nvPr/>
          </p:nvSpPr>
          <p:spPr>
            <a:xfrm>
              <a:off x="1919967" y="525428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H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FE1AAE37-719B-25C4-9978-8F323B3E8251}"/>
                </a:ext>
              </a:extLst>
            </p:cNvPr>
            <p:cNvSpPr txBox="1"/>
            <p:nvPr/>
          </p:nvSpPr>
          <p:spPr>
            <a:xfrm>
              <a:off x="1919967" y="545377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>
                      <a:lumMod val="85000"/>
                    </a:schemeClr>
                  </a:solidFill>
                </a:rPr>
                <a:t>Prototyp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5E1168B-6155-A06E-E3FD-FE939F63399A}"/>
                </a:ext>
              </a:extLst>
            </p:cNvPr>
            <p:cNvSpPr txBox="1"/>
            <p:nvPr/>
          </p:nvSpPr>
          <p:spPr>
            <a:xfrm>
              <a:off x="2820219" y="525428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2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BD662A0C-10EA-1F88-F076-FDD9947C3550}"/>
                </a:ext>
              </a:extLst>
            </p:cNvPr>
            <p:cNvSpPr txBox="1"/>
            <p:nvPr/>
          </p:nvSpPr>
          <p:spPr>
            <a:xfrm>
              <a:off x="2820219" y="505479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1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069C815C-2A89-4AA7-0E5B-8272CF9C0279}"/>
                </a:ext>
              </a:extLst>
            </p:cNvPr>
            <p:cNvSpPr txBox="1"/>
            <p:nvPr/>
          </p:nvSpPr>
          <p:spPr>
            <a:xfrm>
              <a:off x="3845002" y="5061081"/>
              <a:ext cx="1380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Größe der Knoten: </a:t>
              </a:r>
              <a:r>
                <a:rPr lang="de-DE" sz="1200" dirty="0" err="1"/>
                <a:t>Betweenness</a:t>
              </a:r>
              <a:endParaRPr lang="de-DE" sz="1200" dirty="0"/>
            </a:p>
          </p:txBody>
        </p:sp>
      </p:grpSp>
      <p:pic>
        <p:nvPicPr>
          <p:cNvPr id="6" name="Grafik 5" descr="Ein Bild, das Kunst enthält.&#10;&#10;KI-generierte Inhalte können fehlerhaft sein.">
            <a:extLst>
              <a:ext uri="{FF2B5EF4-FFF2-40B4-BE49-F238E27FC236}">
                <a16:creationId xmlns:a16="http://schemas.microsoft.com/office/drawing/2014/main" id="{92D60C46-67F3-C5C3-5A05-C25BB4A23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79" y="1904509"/>
            <a:ext cx="3837098" cy="38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9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95D3B-10C5-C1F1-ED4C-4F0838067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0FF5997-0AE9-076E-66DA-E6173EB9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Austausch zwischen Nordost und Südwest Gruppe </a:t>
            </a:r>
            <a:br>
              <a:rPr lang="de-DE" sz="3600" dirty="0"/>
            </a:br>
            <a:r>
              <a:rPr lang="de-DE" sz="3600" dirty="0"/>
              <a:t>- Münztypen C, D, 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FD3146-7594-8C45-CED3-5CF9E1E62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" b="390"/>
          <a:stretch/>
        </p:blipFill>
        <p:spPr>
          <a:xfrm>
            <a:off x="838200" y="1866340"/>
            <a:ext cx="5257799" cy="31253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F63E10-3208-CF21-8BBE-C6D1EC871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7638" y="895410"/>
            <a:ext cx="5271474" cy="5271474"/>
          </a:xfrm>
          <a:prstGeom prst="rect">
            <a:avLst/>
          </a:prstGeom>
        </p:spPr>
      </p:pic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8060ADE7-6817-A2CF-B5BC-18CEB896E340}"/>
              </a:ext>
            </a:extLst>
          </p:cNvPr>
          <p:cNvGrpSpPr/>
          <p:nvPr/>
        </p:nvGrpSpPr>
        <p:grpSpPr>
          <a:xfrm>
            <a:off x="934979" y="5216953"/>
            <a:ext cx="4891285" cy="683538"/>
            <a:chOff x="333849" y="5047239"/>
            <a:chExt cx="4891285" cy="683538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E2BEC92-FDFD-9C17-5076-B0756E83AE36}"/>
                </a:ext>
              </a:extLst>
            </p:cNvPr>
            <p:cNvSpPr/>
            <p:nvPr/>
          </p:nvSpPr>
          <p:spPr>
            <a:xfrm>
              <a:off x="333849" y="5103345"/>
              <a:ext cx="144000" cy="144000"/>
            </a:xfrm>
            <a:prstGeom prst="rect">
              <a:avLst/>
            </a:prstGeom>
            <a:solidFill>
              <a:srgbClr val="E81E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161660A-E597-1D19-5E6E-3F516BF34C5D}"/>
                </a:ext>
              </a:extLst>
            </p:cNvPr>
            <p:cNvSpPr/>
            <p:nvPr/>
          </p:nvSpPr>
          <p:spPr>
            <a:xfrm>
              <a:off x="333849" y="5301927"/>
              <a:ext cx="144000" cy="144000"/>
            </a:xfrm>
            <a:prstGeom prst="rect">
              <a:avLst/>
            </a:prstGeom>
            <a:solidFill>
              <a:srgbClr val="9C27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DA49DAF-99F7-180B-2AFA-EC793DBED741}"/>
                </a:ext>
              </a:extLst>
            </p:cNvPr>
            <p:cNvSpPr/>
            <p:nvPr/>
          </p:nvSpPr>
          <p:spPr>
            <a:xfrm>
              <a:off x="333849" y="5500509"/>
              <a:ext cx="144000" cy="144000"/>
            </a:xfrm>
            <a:prstGeom prst="rect">
              <a:avLst/>
            </a:prstGeom>
            <a:solidFill>
              <a:srgbClr val="FF572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29FB791-2812-3788-D0B8-FC10F6E93DEE}"/>
                </a:ext>
              </a:extLst>
            </p:cNvPr>
            <p:cNvSpPr/>
            <p:nvPr/>
          </p:nvSpPr>
          <p:spPr>
            <a:xfrm>
              <a:off x="1054909" y="5108177"/>
              <a:ext cx="144000" cy="144000"/>
            </a:xfrm>
            <a:prstGeom prst="rect">
              <a:avLst/>
            </a:prstGeom>
            <a:solidFill>
              <a:srgbClr val="00BC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E88BE82-B4C8-F2EA-B016-278F309259EB}"/>
                </a:ext>
              </a:extLst>
            </p:cNvPr>
            <p:cNvSpPr/>
            <p:nvPr/>
          </p:nvSpPr>
          <p:spPr>
            <a:xfrm>
              <a:off x="1054909" y="5306759"/>
              <a:ext cx="144000" cy="1440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8FC26E7-B75F-844B-25D0-91164D4AC2CB}"/>
                </a:ext>
              </a:extLst>
            </p:cNvPr>
            <p:cNvSpPr/>
            <p:nvPr/>
          </p:nvSpPr>
          <p:spPr>
            <a:xfrm>
              <a:off x="1054909" y="5505341"/>
              <a:ext cx="144000" cy="144000"/>
            </a:xfrm>
            <a:prstGeom prst="rect">
              <a:avLst/>
            </a:prstGeom>
            <a:solidFill>
              <a:srgbClr val="9595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D1AEBFB-FFB8-9871-F9BB-CDAEF064397D}"/>
                </a:ext>
              </a:extLst>
            </p:cNvPr>
            <p:cNvSpPr/>
            <p:nvPr/>
          </p:nvSpPr>
          <p:spPr>
            <a:xfrm>
              <a:off x="1775968" y="5105453"/>
              <a:ext cx="144000" cy="144000"/>
            </a:xfrm>
            <a:prstGeom prst="rect">
              <a:avLst/>
            </a:prstGeom>
            <a:solidFill>
              <a:srgbClr val="0096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91A75D4-A8EC-5B88-59F0-1DA66CDCCF51}"/>
                </a:ext>
              </a:extLst>
            </p:cNvPr>
            <p:cNvSpPr/>
            <p:nvPr/>
          </p:nvSpPr>
          <p:spPr>
            <a:xfrm>
              <a:off x="1775968" y="5304035"/>
              <a:ext cx="144000" cy="1440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494723D-45F5-5970-5F35-5656300FB4A8}"/>
                </a:ext>
              </a:extLst>
            </p:cNvPr>
            <p:cNvSpPr/>
            <p:nvPr/>
          </p:nvSpPr>
          <p:spPr>
            <a:xfrm>
              <a:off x="1775968" y="5502617"/>
              <a:ext cx="144000" cy="144000"/>
            </a:xfrm>
            <a:prstGeom prst="rect">
              <a:avLst/>
            </a:prstGeom>
            <a:solidFill>
              <a:srgbClr val="FFEB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60063D62-B2FD-3BEB-BF25-0DCFA01FFD90}"/>
                </a:ext>
              </a:extLst>
            </p:cNvPr>
            <p:cNvSpPr/>
            <p:nvPr/>
          </p:nvSpPr>
          <p:spPr>
            <a:xfrm>
              <a:off x="2676220" y="5102729"/>
              <a:ext cx="144000" cy="144000"/>
            </a:xfrm>
            <a:prstGeom prst="ellipse">
              <a:avLst/>
            </a:prstGeom>
            <a:solidFill>
              <a:srgbClr val="737C45"/>
            </a:solidFill>
            <a:ln w="12700">
              <a:solidFill>
                <a:srgbClr val="4C56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187C26F-F064-8EC6-8F82-DAD7BEA4AE2D}"/>
                </a:ext>
              </a:extLst>
            </p:cNvPr>
            <p:cNvSpPr/>
            <p:nvPr/>
          </p:nvSpPr>
          <p:spPr>
            <a:xfrm>
              <a:off x="2676220" y="5301311"/>
              <a:ext cx="144000" cy="144000"/>
            </a:xfrm>
            <a:prstGeom prst="ellipse">
              <a:avLst/>
            </a:prstGeom>
            <a:solidFill>
              <a:srgbClr val="B3062C"/>
            </a:solidFill>
            <a:ln w="12700">
              <a:solidFill>
                <a:srgbClr val="8804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5598EAF0-508E-AE7C-F37B-A1E65FA6691B}"/>
                </a:ext>
              </a:extLst>
            </p:cNvPr>
            <p:cNvSpPr/>
            <p:nvPr/>
          </p:nvSpPr>
          <p:spPr>
            <a:xfrm>
              <a:off x="2676220" y="5499893"/>
              <a:ext cx="144000" cy="144000"/>
            </a:xfrm>
            <a:prstGeom prst="ellipse">
              <a:avLst/>
            </a:prstGeom>
            <a:solidFill>
              <a:srgbClr val="FFD6C7"/>
            </a:solidFill>
            <a:ln w="12700">
              <a:solidFill>
                <a:srgbClr val="CAA8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22B57A38-1782-99A2-F700-4D303857502C}"/>
                </a:ext>
              </a:extLst>
            </p:cNvPr>
            <p:cNvSpPr txBox="1"/>
            <p:nvPr/>
          </p:nvSpPr>
          <p:spPr>
            <a:xfrm>
              <a:off x="477848" y="504723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90000"/>
                    </a:schemeClr>
                  </a:solidFill>
                </a:rPr>
                <a:t>Typ 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F22C913-21C6-97C5-DB7C-116536643008}"/>
                </a:ext>
              </a:extLst>
            </p:cNvPr>
            <p:cNvSpPr txBox="1"/>
            <p:nvPr/>
          </p:nvSpPr>
          <p:spPr>
            <a:xfrm>
              <a:off x="2820219" y="5453778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>
                      <a:lumMod val="85000"/>
                    </a:schemeClr>
                  </a:solidFill>
                </a:rPr>
                <a:t>Community 3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03C6891-BF67-2021-AC8E-49D2C9D722C5}"/>
                </a:ext>
              </a:extLst>
            </p:cNvPr>
            <p:cNvSpPr txBox="1"/>
            <p:nvPr/>
          </p:nvSpPr>
          <p:spPr>
            <a:xfrm>
              <a:off x="477848" y="524672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90000"/>
                    </a:schemeClr>
                  </a:solidFill>
                </a:rPr>
                <a:t>Typ B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C105396-E519-2FD0-69AF-A7F98585C23D}"/>
                </a:ext>
              </a:extLst>
            </p:cNvPr>
            <p:cNvSpPr txBox="1"/>
            <p:nvPr/>
          </p:nvSpPr>
          <p:spPr>
            <a:xfrm>
              <a:off x="477848" y="5446219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C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200CADF-78B4-F69C-E478-0CBB7EF423BF}"/>
                </a:ext>
              </a:extLst>
            </p:cNvPr>
            <p:cNvSpPr txBox="1"/>
            <p:nvPr/>
          </p:nvSpPr>
          <p:spPr>
            <a:xfrm>
              <a:off x="1198908" y="505479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D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841FD6AF-BF91-5D3A-C29E-5A2C6A99403F}"/>
                </a:ext>
              </a:extLst>
            </p:cNvPr>
            <p:cNvSpPr txBox="1"/>
            <p:nvPr/>
          </p:nvSpPr>
          <p:spPr>
            <a:xfrm>
              <a:off x="1198908" y="525428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Typ E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23AEA114-BC51-E7F4-AA10-800713CAB07B}"/>
                </a:ext>
              </a:extLst>
            </p:cNvPr>
            <p:cNvSpPr txBox="1"/>
            <p:nvPr/>
          </p:nvSpPr>
          <p:spPr>
            <a:xfrm>
              <a:off x="1198908" y="545377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>
                      <a:lumMod val="85000"/>
                    </a:schemeClr>
                  </a:solidFill>
                </a:rPr>
                <a:t>Typ F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D86D21B-957F-5F96-7168-F7D392AF4909}"/>
                </a:ext>
              </a:extLst>
            </p:cNvPr>
            <p:cNvSpPr txBox="1"/>
            <p:nvPr/>
          </p:nvSpPr>
          <p:spPr>
            <a:xfrm>
              <a:off x="1919967" y="505479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>
                      <a:lumMod val="85000"/>
                    </a:schemeClr>
                  </a:solidFill>
                </a:rPr>
                <a:t>Typ G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2C2F9DA-ADCE-E987-4177-772755C84119}"/>
                </a:ext>
              </a:extLst>
            </p:cNvPr>
            <p:cNvSpPr txBox="1"/>
            <p:nvPr/>
          </p:nvSpPr>
          <p:spPr>
            <a:xfrm>
              <a:off x="1919967" y="525428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>
                      <a:lumMod val="85000"/>
                    </a:schemeClr>
                  </a:solidFill>
                </a:rPr>
                <a:t>Typ H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CDB75AC9-97F9-2640-8C03-E666C473B85D}"/>
                </a:ext>
              </a:extLst>
            </p:cNvPr>
            <p:cNvSpPr txBox="1"/>
            <p:nvPr/>
          </p:nvSpPr>
          <p:spPr>
            <a:xfrm>
              <a:off x="1919967" y="545377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>
                      <a:lumMod val="85000"/>
                    </a:schemeClr>
                  </a:solidFill>
                </a:rPr>
                <a:t>Prototyp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785FFB4D-D54A-3B8A-D0A7-2BBBF3F8BA10}"/>
                </a:ext>
              </a:extLst>
            </p:cNvPr>
            <p:cNvSpPr txBox="1"/>
            <p:nvPr/>
          </p:nvSpPr>
          <p:spPr>
            <a:xfrm>
              <a:off x="2820219" y="525428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2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3405792-20C7-B051-AA54-A9B143226FD3}"/>
                </a:ext>
              </a:extLst>
            </p:cNvPr>
            <p:cNvSpPr txBox="1"/>
            <p:nvPr/>
          </p:nvSpPr>
          <p:spPr>
            <a:xfrm>
              <a:off x="2820219" y="5054795"/>
              <a:ext cx="1083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Community 1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4C96E63-CF9B-A004-B45C-FA72806DCB06}"/>
                </a:ext>
              </a:extLst>
            </p:cNvPr>
            <p:cNvSpPr txBox="1"/>
            <p:nvPr/>
          </p:nvSpPr>
          <p:spPr>
            <a:xfrm>
              <a:off x="3845002" y="5061081"/>
              <a:ext cx="1380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Größe der Knoten: </a:t>
              </a:r>
              <a:r>
                <a:rPr lang="de-DE" sz="1200" dirty="0" err="1"/>
                <a:t>Betweenness</a:t>
              </a:r>
              <a:endParaRPr lang="de-DE" sz="1200" dirty="0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4D079F06-A641-7566-030C-080A8B00F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8" b="23098"/>
          <a:stretch/>
        </p:blipFill>
        <p:spPr>
          <a:xfrm>
            <a:off x="813685" y="1996833"/>
            <a:ext cx="5323368" cy="2865340"/>
          </a:xfrm>
          <a:prstGeom prst="rect">
            <a:avLst/>
          </a:prstGeom>
        </p:spPr>
      </p:pic>
      <p:sp>
        <p:nvSpPr>
          <p:cNvPr id="6" name="Bogen 5">
            <a:extLst>
              <a:ext uri="{FF2B5EF4-FFF2-40B4-BE49-F238E27FC236}">
                <a16:creationId xmlns:a16="http://schemas.microsoft.com/office/drawing/2014/main" id="{B264233B-4B92-066C-5381-A5F8BD63DF71}"/>
              </a:ext>
            </a:extLst>
          </p:cNvPr>
          <p:cNvSpPr/>
          <p:nvPr/>
        </p:nvSpPr>
        <p:spPr>
          <a:xfrm>
            <a:off x="-82297" y="3191256"/>
            <a:ext cx="3414509" cy="2865340"/>
          </a:xfrm>
          <a:prstGeom prst="arc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00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C3CBE-20B1-4138-998B-F72168BD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9EEB1-F7B2-0A76-D160-DD225296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Agenda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91B95A-C5F2-F7B6-F9BA-D07D8C55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Datenbereinigung und SNA-Tools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Übersicht der verwendeten Algorithmen in </a:t>
            </a:r>
            <a:r>
              <a:rPr lang="de-DE" dirty="0" err="1">
                <a:solidFill>
                  <a:schemeClr val="bg2">
                    <a:lumMod val="90000"/>
                  </a:schemeClr>
                </a:solidFill>
              </a:rPr>
              <a:t>Gephi</a:t>
            </a:r>
            <a:endParaRPr lang="de-DE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2">
                    <a:lumMod val="90000"/>
                  </a:schemeClr>
                </a:solidFill>
              </a:rPr>
              <a:t>Social</a:t>
            </a: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 Network Analysis (SNA)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Handel zwischen allen Fundorten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Gruppe Nordost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Gruppe Südwest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Austausch zwischen Nordost und Südwest Gruppe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Fazit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9624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93E61-1022-F1AF-4592-CD167850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A12B9-4A32-E568-FB4A-4A3DD009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Besondere Städte mit hoher </a:t>
            </a:r>
            <a:r>
              <a:rPr lang="de-DE" sz="2400" dirty="0" err="1"/>
              <a:t>Betweenness</a:t>
            </a:r>
            <a:r>
              <a:rPr lang="de-DE" sz="2400" dirty="0"/>
              <a:t> </a:t>
            </a:r>
            <a:r>
              <a:rPr lang="de-DE" sz="2400" dirty="0" err="1"/>
              <a:t>Centrality</a:t>
            </a:r>
            <a:r>
              <a:rPr lang="de-DE" sz="2400" dirty="0"/>
              <a:t>:</a:t>
            </a:r>
          </a:p>
          <a:p>
            <a:pPr lvl="1"/>
            <a:r>
              <a:rPr lang="de-DE" sz="2000" b="1" dirty="0"/>
              <a:t>Manching</a:t>
            </a:r>
            <a:r>
              <a:rPr lang="de-DE" sz="2000" dirty="0"/>
              <a:t> (Oppidum, 264 Münzen)</a:t>
            </a:r>
          </a:p>
          <a:p>
            <a:pPr lvl="1"/>
            <a:r>
              <a:rPr lang="de-DE" sz="2000" b="1" dirty="0" err="1"/>
              <a:t>Egglfing</a:t>
            </a:r>
            <a:r>
              <a:rPr lang="de-DE" sz="2000" dirty="0"/>
              <a:t> (Agglomeration, 127 Münzen)</a:t>
            </a:r>
          </a:p>
          <a:p>
            <a:r>
              <a:rPr lang="de-DE" sz="2400" dirty="0"/>
              <a:t>Austausch zwischen Nordost und Südwest fand wahrscheinlich statt</a:t>
            </a:r>
          </a:p>
          <a:p>
            <a:r>
              <a:rPr lang="de-DE" sz="2400" dirty="0"/>
              <a:t>Keine klare Trennung in (Nord-)Ost- und (Süd-)Westgruppe</a:t>
            </a:r>
          </a:p>
          <a:p>
            <a:r>
              <a:rPr lang="de-DE" sz="2400" dirty="0"/>
              <a:t>Ungerichtete Kanten erschweren Aussagen zur Austauschrichtung</a:t>
            </a:r>
          </a:p>
          <a:p>
            <a:r>
              <a:rPr lang="de-DE" sz="2400" dirty="0"/>
              <a:t>Rückschlüsse auf Herkunft/Ursprung der Münzen nur schwer möglich</a:t>
            </a:r>
          </a:p>
          <a:p>
            <a:r>
              <a:rPr lang="de-DE" sz="2400" dirty="0"/>
              <a:t>Ungleiche Anzahl an Münzen je Fundort erschwert Vergleichbarkeit</a:t>
            </a:r>
          </a:p>
          <a:p>
            <a:pPr lvl="1"/>
            <a:r>
              <a:rPr lang="de-DE" sz="2000" dirty="0"/>
              <a:t>In Südwest-Gruppe deutlich weniger Münzen und Fundorte als in Nordost-Gruppe</a:t>
            </a:r>
          </a:p>
          <a:p>
            <a:pPr lvl="1"/>
            <a:r>
              <a:rPr lang="de-DE" sz="2000" dirty="0"/>
              <a:t>An manchen Fundorten wurde nur eine einzige Münze gefunden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6612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8729F-1C81-BBD4-002F-40CF206D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4E913-4FC7-5EAB-D71E-3BE607716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Blondel, V. D., Guillaume, J.-L., Lambiotte, R., &amp; Lefebvre, E. (2008). Fast unfolding of communities in large networks. </a:t>
            </a:r>
            <a:r>
              <a:rPr lang="en-US" sz="1800" i="1" dirty="0"/>
              <a:t>Journal of Statistical Mechanics: Theory and Experiment, 2008</a:t>
            </a:r>
            <a:r>
              <a:rPr lang="en-US" sz="1800" dirty="0"/>
              <a:t>(10), P10008. </a:t>
            </a:r>
            <a:r>
              <a:rPr lang="en-US" sz="1800" dirty="0">
                <a:hlinkClick r:id="rId2"/>
              </a:rPr>
              <a:t>https://doi.org/10.1088/1742-5468/2008/10/P10008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Brandes, U. (2001). A faster algorithm for betweenness centrality. </a:t>
            </a:r>
            <a:r>
              <a:rPr lang="en-US" sz="1800" i="1" dirty="0"/>
              <a:t>The Journal of Mathematical Sociology, 25</a:t>
            </a:r>
            <a:r>
              <a:rPr lang="en-US" sz="1800" dirty="0"/>
              <a:t>(2), 163–177. </a:t>
            </a:r>
            <a:r>
              <a:rPr lang="en-US" sz="1800" dirty="0">
                <a:hlinkClick r:id="rId3"/>
              </a:rPr>
              <a:t>https://doi.org/10.1080/0022250X.2001.9990249</a:t>
            </a:r>
            <a:r>
              <a:rPr lang="en-US" sz="1800" dirty="0"/>
              <a:t> </a:t>
            </a:r>
            <a:endParaRPr lang="de-DE" sz="1800" dirty="0"/>
          </a:p>
          <a:p>
            <a:pPr marL="0" indent="0">
              <a:buNone/>
            </a:pPr>
            <a:r>
              <a:rPr lang="de-DE" sz="1800" dirty="0" err="1"/>
              <a:t>Jacomy</a:t>
            </a:r>
            <a:r>
              <a:rPr lang="de-DE" sz="1800" dirty="0"/>
              <a:t>, M., Venturini, T., Heymann, S., &amp; Bastian, M. (2014). ForceAtlas2, a </a:t>
            </a:r>
            <a:r>
              <a:rPr lang="de-DE" sz="1800" dirty="0" err="1"/>
              <a:t>continuous</a:t>
            </a:r>
            <a:r>
              <a:rPr lang="de-DE" sz="1800" dirty="0"/>
              <a:t> </a:t>
            </a:r>
            <a:r>
              <a:rPr lang="de-DE" sz="1800" dirty="0" err="1"/>
              <a:t>graph</a:t>
            </a:r>
            <a:r>
              <a:rPr lang="de-DE" sz="1800" dirty="0"/>
              <a:t> </a:t>
            </a:r>
            <a:r>
              <a:rPr lang="de-DE" sz="1800" dirty="0" err="1"/>
              <a:t>layout</a:t>
            </a:r>
            <a:r>
              <a:rPr lang="de-DE" sz="1800" dirty="0"/>
              <a:t> </a:t>
            </a:r>
            <a:r>
              <a:rPr lang="de-DE" sz="1800" dirty="0" err="1"/>
              <a:t>algorithm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handy</a:t>
            </a:r>
            <a:r>
              <a:rPr lang="de-DE" sz="1800" dirty="0"/>
              <a:t> network </a:t>
            </a:r>
            <a:r>
              <a:rPr lang="de-DE" sz="1800" dirty="0" err="1"/>
              <a:t>visualization</a:t>
            </a:r>
            <a:r>
              <a:rPr lang="de-DE" sz="1800" dirty="0"/>
              <a:t> </a:t>
            </a:r>
            <a:r>
              <a:rPr lang="de-DE" sz="1800" dirty="0" err="1"/>
              <a:t>designed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Gephi</a:t>
            </a:r>
            <a:r>
              <a:rPr lang="de-DE" sz="1800" dirty="0"/>
              <a:t> </a:t>
            </a:r>
            <a:r>
              <a:rPr lang="de-DE" sz="1800" dirty="0" err="1"/>
              <a:t>software</a:t>
            </a:r>
            <a:r>
              <a:rPr lang="de-DE" sz="1800" dirty="0"/>
              <a:t>. </a:t>
            </a:r>
            <a:r>
              <a:rPr lang="de-DE" sz="1800" i="1" dirty="0"/>
              <a:t>PLOS ONE, 9</a:t>
            </a:r>
            <a:r>
              <a:rPr lang="de-DE" sz="1800" dirty="0"/>
              <a:t>(6), e98679. </a:t>
            </a:r>
            <a:r>
              <a:rPr lang="de-DE" sz="1800" dirty="0">
                <a:hlinkClick r:id="rId4"/>
              </a:rPr>
              <a:t>https://doi.org/10.1371/journal.pone.0098679</a:t>
            </a:r>
            <a:r>
              <a:rPr lang="de-DE" sz="1800" dirty="0"/>
              <a:t> 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800" dirty="0"/>
              <a:t>Bildquellen:</a:t>
            </a:r>
          </a:p>
          <a:p>
            <a:pPr marL="0" indent="0">
              <a:buNone/>
            </a:pPr>
            <a:r>
              <a:rPr lang="en-US" sz="1800" dirty="0"/>
              <a:t>Gephi. </a:t>
            </a:r>
            <a:r>
              <a:rPr lang="en-US" sz="1800" i="1" dirty="0"/>
              <a:t>The Open Graph Viz Platform</a:t>
            </a:r>
            <a:r>
              <a:rPr lang="en-US" sz="1800" dirty="0"/>
              <a:t>. </a:t>
            </a:r>
            <a:r>
              <a:rPr lang="en-US" sz="1800" dirty="0">
                <a:hlinkClick r:id="rId5"/>
              </a:rPr>
              <a:t>https://gephi.org/</a:t>
            </a:r>
            <a:r>
              <a:rPr lang="en-US" sz="1800" dirty="0"/>
              <a:t> , </a:t>
            </a:r>
            <a:r>
              <a:rPr lang="de-DE" sz="1800" dirty="0"/>
              <a:t>abgerufen am 23.07.2025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Orange Data Mining. </a:t>
            </a:r>
            <a:r>
              <a:rPr lang="en-US" sz="1800" i="1" dirty="0"/>
              <a:t>Workshops</a:t>
            </a:r>
            <a:r>
              <a:rPr lang="en-US" sz="1800" dirty="0"/>
              <a:t>. </a:t>
            </a:r>
            <a:r>
              <a:rPr lang="en-US" sz="1800" dirty="0">
                <a:hlinkClick r:id="rId6"/>
              </a:rPr>
              <a:t>https://orangedatamining.com/workshops/</a:t>
            </a:r>
            <a:r>
              <a:rPr lang="en-US" sz="1800" dirty="0"/>
              <a:t> , </a:t>
            </a:r>
            <a:r>
              <a:rPr lang="de-DE" sz="1800" dirty="0"/>
              <a:t>abgerufen am 23.07.2025</a:t>
            </a:r>
          </a:p>
          <a:p>
            <a:pPr marL="0" indent="0">
              <a:buNone/>
            </a:pPr>
            <a:r>
              <a:rPr lang="de-DE" sz="1800" dirty="0"/>
              <a:t>Data Challenges Vorlesungsfolien. </a:t>
            </a:r>
            <a:r>
              <a:rPr lang="de-DE" sz="1800" dirty="0">
                <a:hlinkClick r:id="rId7"/>
              </a:rPr>
              <a:t>https://moodle.studiumdigitale.uni-frankfurt.de/moodle/pluginfile.php/792461/mod_resource/content/1/2025-04-24_Data_Challenge_SS2025_Bueschelquinare.pdf</a:t>
            </a:r>
            <a:r>
              <a:rPr lang="de-DE" sz="1800" dirty="0"/>
              <a:t> </a:t>
            </a:r>
            <a:r>
              <a:rPr lang="en-US" sz="1800" dirty="0"/>
              <a:t>, </a:t>
            </a:r>
            <a:r>
              <a:rPr lang="de-DE" sz="1800" dirty="0"/>
              <a:t>abgerufen am 23.07.2025</a:t>
            </a:r>
          </a:p>
        </p:txBody>
      </p:sp>
    </p:spTree>
    <p:extLst>
      <p:ext uri="{BB962C8B-B14F-4D97-AF65-F5344CB8AC3E}">
        <p14:creationId xmlns:p14="http://schemas.microsoft.com/office/powerpoint/2010/main" val="181999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54D1D-0D39-FEBD-4366-0A770061C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420D74-ADED-F97E-FF05-3678D6A6D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0" t="894" r="2997" b="-283"/>
          <a:stretch>
            <a:fillRect/>
          </a:stretch>
        </p:blipFill>
        <p:spPr>
          <a:xfrm>
            <a:off x="741525" y="783654"/>
            <a:ext cx="2654628" cy="2654628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62E46F-B0FE-E7AC-671C-54059277D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" t="3629" r="1581"/>
          <a:stretch>
            <a:fillRect/>
          </a:stretch>
        </p:blipFill>
        <p:spPr>
          <a:xfrm>
            <a:off x="5344829" y="301686"/>
            <a:ext cx="1800000" cy="180000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65DDBD-CBBC-5149-2999-331ED84A0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8" r="3788"/>
          <a:stretch>
            <a:fillRect/>
          </a:stretch>
        </p:blipFill>
        <p:spPr>
          <a:xfrm>
            <a:off x="616384" y="4361266"/>
            <a:ext cx="1800000" cy="180000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8974CE-DF11-429F-EFDD-2D49A63B50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52" r="5782"/>
          <a:stretch>
            <a:fillRect/>
          </a:stretch>
        </p:blipFill>
        <p:spPr>
          <a:xfrm>
            <a:off x="7116806" y="4256573"/>
            <a:ext cx="2009386" cy="20093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2D6523-C0CF-6DCA-DED4-147ECC745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54" t="1744" r="754" b="-608"/>
          <a:stretch>
            <a:fillRect/>
          </a:stretch>
        </p:blipFill>
        <p:spPr>
          <a:xfrm>
            <a:off x="3838584" y="3659314"/>
            <a:ext cx="1236612" cy="1236612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7F3C588-E22E-2CE8-3023-4A53FF7A5D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2" r="1862"/>
          <a:stretch>
            <a:fillRect/>
          </a:stretch>
        </p:blipFill>
        <p:spPr>
          <a:xfrm>
            <a:off x="9589441" y="2336220"/>
            <a:ext cx="1692000" cy="169200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1429254-FF4E-1D32-7C8A-349F03362D84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516384" y="3438282"/>
            <a:ext cx="552455" cy="922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4FD8656-6E57-EAAD-9207-A7894609B250}"/>
              </a:ext>
            </a:extLst>
          </p:cNvPr>
          <p:cNvCxnSpPr>
            <a:cxnSpLocks/>
            <a:stCxn id="5" idx="7"/>
            <a:endCxn id="7" idx="2"/>
          </p:cNvCxnSpPr>
          <p:nvPr/>
        </p:nvCxnSpPr>
        <p:spPr>
          <a:xfrm>
            <a:off x="3007392" y="1172415"/>
            <a:ext cx="2337437" cy="292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6C12E3B-0F0A-395D-C694-94100AE7F21D}"/>
              </a:ext>
            </a:extLst>
          </p:cNvPr>
          <p:cNvCxnSpPr>
            <a:cxnSpLocks/>
            <a:stCxn id="5" idx="5"/>
            <a:endCxn id="4" idx="1"/>
          </p:cNvCxnSpPr>
          <p:nvPr/>
        </p:nvCxnSpPr>
        <p:spPr>
          <a:xfrm>
            <a:off x="3007392" y="3049521"/>
            <a:ext cx="1012290" cy="7908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ABA1D4F-C7C8-14B9-A51E-D8D69F94F593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396153" y="2110968"/>
            <a:ext cx="6193288" cy="10712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638A9BC-8C55-4362-F529-8CF0A10FA89D}"/>
              </a:ext>
            </a:extLst>
          </p:cNvPr>
          <p:cNvCxnSpPr>
            <a:cxnSpLocks/>
            <a:stCxn id="8" idx="3"/>
            <a:endCxn id="11" idx="7"/>
          </p:cNvCxnSpPr>
          <p:nvPr/>
        </p:nvCxnSpPr>
        <p:spPr>
          <a:xfrm flipH="1">
            <a:off x="8831924" y="3780432"/>
            <a:ext cx="1005305" cy="7704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5CB0D329-DC16-11A2-3663-7087EB564498}"/>
              </a:ext>
            </a:extLst>
          </p:cNvPr>
          <p:cNvCxnSpPr>
            <a:cxnSpLocks/>
            <a:stCxn id="4" idx="5"/>
            <a:endCxn id="11" idx="2"/>
          </p:cNvCxnSpPr>
          <p:nvPr/>
        </p:nvCxnSpPr>
        <p:spPr>
          <a:xfrm>
            <a:off x="4894098" y="4714828"/>
            <a:ext cx="2222708" cy="546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4277F53C-E2F5-140C-B37E-06DA40BB543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7144829" y="1201686"/>
            <a:ext cx="2692400" cy="13823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E81C212C-2F2B-F0CE-FCC0-BC4019D91461}"/>
              </a:ext>
            </a:extLst>
          </p:cNvPr>
          <p:cNvCxnSpPr>
            <a:cxnSpLocks/>
            <a:stCxn id="9" idx="6"/>
            <a:endCxn id="4" idx="3"/>
          </p:cNvCxnSpPr>
          <p:nvPr/>
        </p:nvCxnSpPr>
        <p:spPr>
          <a:xfrm flipV="1">
            <a:off x="2416384" y="4714828"/>
            <a:ext cx="1603298" cy="5464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hteck 106">
            <a:extLst>
              <a:ext uri="{FF2B5EF4-FFF2-40B4-BE49-F238E27FC236}">
                <a16:creationId xmlns:a16="http://schemas.microsoft.com/office/drawing/2014/main" id="{EC212D91-2FA2-3AE9-B6A7-5D10C6B80A75}"/>
              </a:ext>
            </a:extLst>
          </p:cNvPr>
          <p:cNvSpPr/>
          <p:nvPr/>
        </p:nvSpPr>
        <p:spPr>
          <a:xfrm>
            <a:off x="15970" y="-14320"/>
            <a:ext cx="12176030" cy="6872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0481FA-E1C7-66AE-23C9-AD1091A3A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927" y="1187050"/>
            <a:ext cx="8670145" cy="4483899"/>
          </a:xfrm>
          <a:solidFill>
            <a:srgbClr val="002060">
              <a:alpha val="80000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Danke für eure Aufmerksamkeit!</a:t>
            </a:r>
            <a:br>
              <a:rPr lang="de-DE" sz="4400" dirty="0">
                <a:solidFill>
                  <a:schemeClr val="bg1"/>
                </a:solidFill>
              </a:rPr>
            </a:br>
            <a:r>
              <a:rPr lang="de-DE" sz="4400" dirty="0">
                <a:solidFill>
                  <a:schemeClr val="bg1"/>
                </a:solidFill>
              </a:rPr>
              <a:t>Habt ihr Fragen?</a:t>
            </a:r>
          </a:p>
        </p:txBody>
      </p:sp>
      <p:pic>
        <p:nvPicPr>
          <p:cNvPr id="6" name="Grafik 5" descr="Ein Bild, das Säugetier, Katze, Hauskatze, Kleine bis mittelgroße Katzen enthält.&#10;&#10;KI-generierte Inhalte können fehlerhaft sein.">
            <a:extLst>
              <a:ext uri="{FF2B5EF4-FFF2-40B4-BE49-F238E27FC236}">
                <a16:creationId xmlns:a16="http://schemas.microsoft.com/office/drawing/2014/main" id="{BD254ADE-131E-2119-8BED-9186AF018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9435">
            <a:off x="-621707" y="3260786"/>
            <a:ext cx="3239425" cy="3239425"/>
          </a:xfrm>
          <a:prstGeom prst="rect">
            <a:avLst/>
          </a:prstGeom>
        </p:spPr>
      </p:pic>
      <p:pic>
        <p:nvPicPr>
          <p:cNvPr id="16" name="Grafik 15" descr="Ein Bild, das Säugetier, Katze, Hauskatze, Kleine bis mittelgroße Katzen enthält.&#10;&#10;KI-generierte Inhalte können fehlerhaft sein.">
            <a:extLst>
              <a:ext uri="{FF2B5EF4-FFF2-40B4-BE49-F238E27FC236}">
                <a16:creationId xmlns:a16="http://schemas.microsoft.com/office/drawing/2014/main" id="{D5B802D1-AECB-DEA3-A323-EFD735CF53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25" y="2362319"/>
            <a:ext cx="3440875" cy="47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1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2EBDD-8FB4-2DFC-C915-1B2D2EBC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Agenda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C64716-01C7-B03D-3668-10A0726E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Datenbereinigung und SNA-Tools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Übersicht der verwendeten Algorithmen in </a:t>
            </a:r>
            <a:r>
              <a:rPr lang="de-DE" dirty="0" err="1"/>
              <a:t>Gephi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Social</a:t>
            </a:r>
            <a:r>
              <a:rPr lang="de-DE" dirty="0"/>
              <a:t> Network Analysis (SNA)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Handel zwischen allen Fundorten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Gruppe Nordost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Gruppe Südwest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Austausch zwischen Nordost und Südwest Gruppe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Fazit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27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E593D-F496-6782-9E7B-7B629638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7072E-A124-FBBE-F5E0-FE310C06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Agenda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B69B47-4F9F-D887-FF84-EBADEC3C6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Datenbereinigung und SNA-Tools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Übersicht der verwendeten Algorithmen in </a:t>
            </a:r>
            <a:r>
              <a:rPr lang="de-DE" dirty="0" err="1">
                <a:solidFill>
                  <a:schemeClr val="bg2">
                    <a:lumMod val="90000"/>
                  </a:schemeClr>
                </a:solidFill>
              </a:rPr>
              <a:t>Gephi</a:t>
            </a:r>
            <a:endParaRPr lang="de-DE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2">
                    <a:lumMod val="90000"/>
                  </a:schemeClr>
                </a:solidFill>
              </a:rPr>
              <a:t>Social</a:t>
            </a: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 Network Analysis (SNA)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Handel zwischen allen Fundorten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Gruppe Nordost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Gruppe Südwest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Austausch zwischen Nordost und Südwest Gruppe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Fazit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798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BFFE6-D501-631C-F8C1-61CE2B97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Datenbereinigung und SNA-Tools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507CB-A119-2401-CBBC-B26A317D9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Datenbereinigung:</a:t>
            </a:r>
          </a:p>
          <a:p>
            <a:r>
              <a:rPr lang="de-DE" sz="2000" dirty="0"/>
              <a:t>Alle Münzen ohne Fundort oder ohne Typ nicht berücksichtigt</a:t>
            </a:r>
          </a:p>
          <a:p>
            <a:r>
              <a:rPr lang="de-DE" sz="2000" dirty="0"/>
              <a:t>Typ 1 verwendet und bereinigt:</a:t>
            </a:r>
            <a:br>
              <a:rPr lang="de-DE" sz="2000" dirty="0"/>
            </a:br>
            <a:r>
              <a:rPr lang="de-DE" sz="2000" dirty="0"/>
              <a:t>BS 1 = BS Prototyp, BS 2 = BS A, BS 3 = BS B, …, BS 9 = BS H</a:t>
            </a:r>
          </a:p>
          <a:p>
            <a:r>
              <a:rPr lang="de-DE" sz="2000" dirty="0"/>
              <a:t>Geodaten zu Fundorten selbst ermittelt</a:t>
            </a:r>
          </a:p>
          <a:p>
            <a:endParaRPr lang="de-DE" sz="2000" dirty="0"/>
          </a:p>
          <a:p>
            <a:pPr marL="0" indent="0">
              <a:buNone/>
            </a:pPr>
            <a:r>
              <a:rPr lang="de-DE" sz="2000" b="1" dirty="0"/>
              <a:t>Tools zur Durchführung der SNA:</a:t>
            </a:r>
          </a:p>
          <a:p>
            <a:r>
              <a:rPr lang="de-DE" sz="2000" dirty="0" err="1"/>
              <a:t>Gephi</a:t>
            </a:r>
            <a:r>
              <a:rPr lang="de-DE" sz="2000" dirty="0"/>
              <a:t>: Erstellung der Netzwerke</a:t>
            </a:r>
          </a:p>
          <a:p>
            <a:r>
              <a:rPr lang="de-DE" sz="2000" dirty="0"/>
              <a:t>Orange: Abbildung der Knoten auf OpenStreetMap</a:t>
            </a:r>
          </a:p>
        </p:txBody>
      </p:sp>
      <p:pic>
        <p:nvPicPr>
          <p:cNvPr id="1026" name="Picture 2" descr="Sponsor @gephi on GitHub Sponsors · GitHub">
            <a:extLst>
              <a:ext uri="{FF2B5EF4-FFF2-40B4-BE49-F238E27FC236}">
                <a16:creationId xmlns:a16="http://schemas.microsoft.com/office/drawing/2014/main" id="{A0EFDD2E-CF94-DCF6-2749-3433D682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800" y="4001294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ange Data Mining - YouTube">
            <a:extLst>
              <a:ext uri="{FF2B5EF4-FFF2-40B4-BE49-F238E27FC236}">
                <a16:creationId xmlns:a16="http://schemas.microsoft.com/office/drawing/2014/main" id="{89958B7C-4072-F217-772D-9BA26522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800" y="4001294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68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18A25-8D94-F6C3-677D-87D3218EF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E684E-6CAB-B04D-0582-2342D9D0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Agenda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E2034-7734-C958-F4D4-79A37479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Datenbereinigung und SNA-Tools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Übersicht der verwendeten Algorithmen in </a:t>
            </a:r>
            <a:r>
              <a:rPr lang="de-DE" dirty="0" err="1"/>
              <a:t>Gephi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olidFill>
                  <a:schemeClr val="bg2">
                    <a:lumMod val="90000"/>
                  </a:schemeClr>
                </a:solidFill>
              </a:rPr>
              <a:t>Social</a:t>
            </a: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 Network Analysis (SNA)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Handel zwischen allen Fundorten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Gruppe Nordost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Gruppe Südwest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Austausch zwischen Nordost und Südwest Gruppe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Fazit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4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4CCAC0A2-5722-9625-AD03-7E13D2940BD7}"/>
              </a:ext>
            </a:extLst>
          </p:cNvPr>
          <p:cNvSpPr/>
          <p:nvPr/>
        </p:nvSpPr>
        <p:spPr>
          <a:xfrm>
            <a:off x="632219" y="1585221"/>
            <a:ext cx="2808000" cy="2808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36B467-5C51-B559-FDC3-456F58CD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/>
              <a:t>Modularity</a:t>
            </a:r>
            <a:r>
              <a:rPr lang="de-DE" sz="3600" dirty="0"/>
              <a:t> Class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82F11DB-039E-6A80-6EA3-8AFC814EBE9B}"/>
              </a:ext>
            </a:extLst>
          </p:cNvPr>
          <p:cNvSpPr/>
          <p:nvPr/>
        </p:nvSpPr>
        <p:spPr>
          <a:xfrm>
            <a:off x="1011500" y="2010700"/>
            <a:ext cx="540000" cy="540000"/>
          </a:xfrm>
          <a:prstGeom prst="ellipse">
            <a:avLst/>
          </a:prstGeom>
          <a:solidFill>
            <a:srgbClr val="737C45"/>
          </a:solidFill>
          <a:ln>
            <a:solidFill>
              <a:srgbClr val="4C5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E9C94CC-CDD6-B7BB-5695-A36D3345C44E}"/>
              </a:ext>
            </a:extLst>
          </p:cNvPr>
          <p:cNvSpPr/>
          <p:nvPr/>
        </p:nvSpPr>
        <p:spPr>
          <a:xfrm>
            <a:off x="2522800" y="2010700"/>
            <a:ext cx="540000" cy="540000"/>
          </a:xfrm>
          <a:prstGeom prst="ellipse">
            <a:avLst/>
          </a:prstGeom>
          <a:solidFill>
            <a:srgbClr val="737C45"/>
          </a:solidFill>
          <a:ln>
            <a:solidFill>
              <a:srgbClr val="4C5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D955A71-191B-F947-4825-E315EB9AD41D}"/>
              </a:ext>
            </a:extLst>
          </p:cNvPr>
          <p:cNvSpPr/>
          <p:nvPr/>
        </p:nvSpPr>
        <p:spPr>
          <a:xfrm>
            <a:off x="1011500" y="3429000"/>
            <a:ext cx="540000" cy="540000"/>
          </a:xfrm>
          <a:prstGeom prst="ellipse">
            <a:avLst/>
          </a:prstGeom>
          <a:solidFill>
            <a:srgbClr val="737C45"/>
          </a:solidFill>
          <a:ln>
            <a:solidFill>
              <a:srgbClr val="4C5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875FA82-5EE2-6504-1E34-A997F99A5F43}"/>
              </a:ext>
            </a:extLst>
          </p:cNvPr>
          <p:cNvSpPr/>
          <p:nvPr/>
        </p:nvSpPr>
        <p:spPr>
          <a:xfrm>
            <a:off x="2522800" y="3429000"/>
            <a:ext cx="540000" cy="540000"/>
          </a:xfrm>
          <a:prstGeom prst="ellipse">
            <a:avLst/>
          </a:prstGeom>
          <a:solidFill>
            <a:srgbClr val="737C45"/>
          </a:solidFill>
          <a:ln>
            <a:solidFill>
              <a:srgbClr val="4C56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0D23F84-5FDB-F7B3-7B63-B58C971BFDF3}"/>
              </a:ext>
            </a:extLst>
          </p:cNvPr>
          <p:cNvSpPr/>
          <p:nvPr/>
        </p:nvSpPr>
        <p:spPr>
          <a:xfrm>
            <a:off x="2155386" y="5222581"/>
            <a:ext cx="540000" cy="540000"/>
          </a:xfrm>
          <a:prstGeom prst="ellipse">
            <a:avLst/>
          </a:prstGeom>
          <a:solidFill>
            <a:srgbClr val="FFD6C7"/>
          </a:solidFill>
          <a:ln>
            <a:solidFill>
              <a:srgbClr val="CAA8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0B756A-B4B3-1407-3581-AD244E2A3535}"/>
              </a:ext>
            </a:extLst>
          </p:cNvPr>
          <p:cNvSpPr/>
          <p:nvPr/>
        </p:nvSpPr>
        <p:spPr>
          <a:xfrm>
            <a:off x="3666686" y="5222581"/>
            <a:ext cx="540000" cy="540000"/>
          </a:xfrm>
          <a:prstGeom prst="ellipse">
            <a:avLst/>
          </a:prstGeom>
          <a:solidFill>
            <a:srgbClr val="FFD6C7"/>
          </a:solidFill>
          <a:ln>
            <a:solidFill>
              <a:srgbClr val="CAA8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0F76C84-634B-BFF8-7654-03CFD7D31904}"/>
              </a:ext>
            </a:extLst>
          </p:cNvPr>
          <p:cNvSpPr/>
          <p:nvPr/>
        </p:nvSpPr>
        <p:spPr>
          <a:xfrm>
            <a:off x="4529400" y="2010700"/>
            <a:ext cx="540000" cy="540000"/>
          </a:xfrm>
          <a:prstGeom prst="ellipse">
            <a:avLst/>
          </a:prstGeom>
          <a:solidFill>
            <a:srgbClr val="B3062C"/>
          </a:solidFill>
          <a:ln>
            <a:solidFill>
              <a:srgbClr val="88042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3387CA3-A003-DF44-9BB6-61A55B1D3958}"/>
              </a:ext>
            </a:extLst>
          </p:cNvPr>
          <p:cNvSpPr/>
          <p:nvPr/>
        </p:nvSpPr>
        <p:spPr>
          <a:xfrm>
            <a:off x="6040700" y="2010700"/>
            <a:ext cx="540000" cy="540000"/>
          </a:xfrm>
          <a:prstGeom prst="ellipse">
            <a:avLst/>
          </a:prstGeom>
          <a:solidFill>
            <a:srgbClr val="B3062C"/>
          </a:solidFill>
          <a:ln>
            <a:solidFill>
              <a:srgbClr val="88042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D73E833-3B88-7215-0A8F-250DE36EEECC}"/>
              </a:ext>
            </a:extLst>
          </p:cNvPr>
          <p:cNvSpPr/>
          <p:nvPr/>
        </p:nvSpPr>
        <p:spPr>
          <a:xfrm>
            <a:off x="4529400" y="3429000"/>
            <a:ext cx="540000" cy="540000"/>
          </a:xfrm>
          <a:prstGeom prst="ellipse">
            <a:avLst/>
          </a:prstGeom>
          <a:solidFill>
            <a:srgbClr val="B3062C"/>
          </a:solidFill>
          <a:ln>
            <a:solidFill>
              <a:srgbClr val="88042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56C0862-695D-6D7C-1D67-B61C8EE1F624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551500" y="2280700"/>
            <a:ext cx="9713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19B20C3-4014-5E62-5026-03A557022D70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551500" y="3699000"/>
            <a:ext cx="9713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6D99042-9DAC-8239-FDA5-437AE1958E2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1281500" y="2550700"/>
            <a:ext cx="0" cy="878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409124D-863B-59FE-65FB-6C08255D4AA6}"/>
              </a:ext>
            </a:extLst>
          </p:cNvPr>
          <p:cNvCxnSpPr>
            <a:stCxn id="5" idx="4"/>
            <a:endCxn id="7" idx="0"/>
          </p:cNvCxnSpPr>
          <p:nvPr/>
        </p:nvCxnSpPr>
        <p:spPr>
          <a:xfrm>
            <a:off x="2792800" y="2550700"/>
            <a:ext cx="0" cy="878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E9DC19F-E490-BF05-E309-B79DFB657CED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1472419" y="2471619"/>
            <a:ext cx="1129462" cy="10364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4FE2A97-BBA4-827F-06F4-B8EF53B26E3C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>
            <a:off x="4799400" y="2550700"/>
            <a:ext cx="0" cy="878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62AE811-ECD3-2E5F-DD7D-BF7D037C4A7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5069400" y="2280700"/>
            <a:ext cx="9713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4C84368-3FC8-32A5-30BA-D3A08037DD73}"/>
              </a:ext>
            </a:extLst>
          </p:cNvPr>
          <p:cNvCxnSpPr>
            <a:stCxn id="12" idx="7"/>
            <a:endCxn id="11" idx="3"/>
          </p:cNvCxnSpPr>
          <p:nvPr/>
        </p:nvCxnSpPr>
        <p:spPr>
          <a:xfrm flipV="1">
            <a:off x="4990319" y="2471619"/>
            <a:ext cx="1129462" cy="10364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95D0242-09F0-3D3F-D61A-E2E04C973BBD}"/>
              </a:ext>
            </a:extLst>
          </p:cNvPr>
          <p:cNvCxnSpPr>
            <a:stCxn id="7" idx="7"/>
            <a:endCxn id="10" idx="3"/>
          </p:cNvCxnSpPr>
          <p:nvPr/>
        </p:nvCxnSpPr>
        <p:spPr>
          <a:xfrm flipV="1">
            <a:off x="2983719" y="2471619"/>
            <a:ext cx="1624762" cy="103646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92EDA8D-5326-5975-DC4B-654353E7F22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2695386" y="5492581"/>
            <a:ext cx="9713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47159C8-F0AC-155B-A5A9-46207C2228CA}"/>
              </a:ext>
            </a:extLst>
          </p:cNvPr>
          <p:cNvCxnSpPr>
            <a:cxnSpLocks/>
            <a:stCxn id="12" idx="3"/>
            <a:endCxn id="8" idx="7"/>
          </p:cNvCxnSpPr>
          <p:nvPr/>
        </p:nvCxnSpPr>
        <p:spPr>
          <a:xfrm flipH="1">
            <a:off x="2616305" y="3889919"/>
            <a:ext cx="1992176" cy="1411743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497C63FB-8E5F-A4A6-B3A3-1D877C3BE855}"/>
              </a:ext>
            </a:extLst>
          </p:cNvPr>
          <p:cNvSpPr txBox="1"/>
          <p:nvPr/>
        </p:nvSpPr>
        <p:spPr>
          <a:xfrm>
            <a:off x="6890926" y="1852340"/>
            <a:ext cx="42895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Communities</a:t>
            </a:r>
            <a:r>
              <a:rPr lang="de-DE" sz="2000" dirty="0"/>
              <a:t> bestehen aus </a:t>
            </a:r>
            <a:r>
              <a:rPr lang="de-DE" sz="2000" b="1" dirty="0"/>
              <a:t>eng verbundenen Knoten</a:t>
            </a:r>
            <a:r>
              <a:rPr lang="de-DE" sz="2000" dirty="0"/>
              <a:t> (durchgezogene Linien)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Minimierung</a:t>
            </a:r>
            <a:r>
              <a:rPr lang="de-DE" sz="2000" dirty="0"/>
              <a:t> der Verbindungen </a:t>
            </a:r>
            <a:r>
              <a:rPr lang="de-DE" sz="2000" b="1" dirty="0"/>
              <a:t>zwischen den Communities </a:t>
            </a:r>
            <a:r>
              <a:rPr lang="de-DE" sz="2000" dirty="0"/>
              <a:t>(gestrichelte Linien)</a:t>
            </a:r>
          </a:p>
          <a:p>
            <a:endParaRPr lang="de-DE" sz="2000" b="1" dirty="0"/>
          </a:p>
          <a:p>
            <a:r>
              <a:rPr lang="de-DE" sz="2000" b="1" dirty="0"/>
              <a:t>Louvain-Methode (zweiphasig):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2000" b="1" dirty="0"/>
              <a:t>Lokal:</a:t>
            </a:r>
            <a:r>
              <a:rPr lang="de-DE" sz="2000" dirty="0"/>
              <a:t> Verschiebe Knoten in benachbarte Communities, wenn Modularität steigt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2000" b="1" dirty="0"/>
              <a:t>Global:</a:t>
            </a:r>
            <a:r>
              <a:rPr lang="de-DE" sz="2000" dirty="0"/>
              <a:t> Fasse Communities zu Superknoten zusammen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F6DAE86-9EC5-AF21-5400-C0EB5E5B3E49}"/>
              </a:ext>
            </a:extLst>
          </p:cNvPr>
          <p:cNvSpPr txBox="1"/>
          <p:nvPr/>
        </p:nvSpPr>
        <p:spPr>
          <a:xfrm>
            <a:off x="1146500" y="3923994"/>
            <a:ext cx="1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34269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39E15-01CE-D6C6-E24A-DEF4117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/>
              <a:t>Betweenness</a:t>
            </a:r>
            <a:r>
              <a:rPr lang="de-DE" sz="3600" dirty="0"/>
              <a:t> </a:t>
            </a:r>
            <a:r>
              <a:rPr lang="de-DE" sz="3600" dirty="0" err="1"/>
              <a:t>Centrality</a:t>
            </a:r>
            <a:endParaRPr lang="de-DE" sz="36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3E74C62-DB89-F262-C9C7-53BA170EEB2D}"/>
              </a:ext>
            </a:extLst>
          </p:cNvPr>
          <p:cNvSpPr/>
          <p:nvPr/>
        </p:nvSpPr>
        <p:spPr>
          <a:xfrm>
            <a:off x="3567526" y="2010700"/>
            <a:ext cx="540000" cy="540000"/>
          </a:xfrm>
          <a:prstGeom prst="ellipse">
            <a:avLst/>
          </a:prstGeom>
          <a:solidFill>
            <a:srgbClr val="B3062C"/>
          </a:solidFill>
          <a:ln>
            <a:solidFill>
              <a:srgbClr val="88042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76E22BB-C775-DC97-B02D-28DA8093649E}"/>
              </a:ext>
            </a:extLst>
          </p:cNvPr>
          <p:cNvSpPr/>
          <p:nvPr/>
        </p:nvSpPr>
        <p:spPr>
          <a:xfrm>
            <a:off x="2291763" y="2010700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5A973E0-A031-E1CB-26C1-8D68292880A5}"/>
              </a:ext>
            </a:extLst>
          </p:cNvPr>
          <p:cNvSpPr/>
          <p:nvPr/>
        </p:nvSpPr>
        <p:spPr>
          <a:xfrm>
            <a:off x="1016000" y="2010700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DA9F4E2-92BC-B1AE-6028-D9EE63942518}"/>
              </a:ext>
            </a:extLst>
          </p:cNvPr>
          <p:cNvSpPr/>
          <p:nvPr/>
        </p:nvSpPr>
        <p:spPr>
          <a:xfrm>
            <a:off x="4843289" y="2010700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BB96DB6-98F4-2FAD-F0F4-70328E959109}"/>
              </a:ext>
            </a:extLst>
          </p:cNvPr>
          <p:cNvSpPr/>
          <p:nvPr/>
        </p:nvSpPr>
        <p:spPr>
          <a:xfrm>
            <a:off x="6119052" y="2010700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398CBF0-D7CA-FD62-67D3-F21C36D1B803}"/>
              </a:ext>
            </a:extLst>
          </p:cNvPr>
          <p:cNvSpPr/>
          <p:nvPr/>
        </p:nvSpPr>
        <p:spPr>
          <a:xfrm>
            <a:off x="1016000" y="3429000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430C9C-5C66-C5A9-5A94-5F199E513253}"/>
              </a:ext>
            </a:extLst>
          </p:cNvPr>
          <p:cNvSpPr/>
          <p:nvPr/>
        </p:nvSpPr>
        <p:spPr>
          <a:xfrm>
            <a:off x="6119052" y="3429000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BE32B8F-B666-FF16-F632-E58A24D22138}"/>
              </a:ext>
            </a:extLst>
          </p:cNvPr>
          <p:cNvCxnSpPr>
            <a:stCxn id="8" idx="4"/>
            <a:endCxn id="13" idx="0"/>
          </p:cNvCxnSpPr>
          <p:nvPr/>
        </p:nvCxnSpPr>
        <p:spPr>
          <a:xfrm>
            <a:off x="1286000" y="2550700"/>
            <a:ext cx="0" cy="878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CFD11A7-A288-E864-4818-CFAE26217E1F}"/>
              </a:ext>
            </a:extLst>
          </p:cNvPr>
          <p:cNvCxnSpPr>
            <a:stCxn id="8" idx="6"/>
            <a:endCxn id="6" idx="2"/>
          </p:cNvCxnSpPr>
          <p:nvPr/>
        </p:nvCxnSpPr>
        <p:spPr>
          <a:xfrm>
            <a:off x="1556000" y="2280700"/>
            <a:ext cx="735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E70C750-3522-BA7E-1B92-52283CB28667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2831763" y="2280700"/>
            <a:ext cx="735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3946087-8250-5884-1A3D-E7B2EEEC51ED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4107526" y="2280700"/>
            <a:ext cx="735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20E7045-6423-29F9-9029-19A9B2D71B51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5383289" y="2280700"/>
            <a:ext cx="735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84B918FA-4128-95B8-059D-DCEEF90D088D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>
            <a:off x="6389052" y="2550700"/>
            <a:ext cx="0" cy="878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2BAE8E0-C786-6EE0-1914-69AFC267AC86}"/>
              </a:ext>
            </a:extLst>
          </p:cNvPr>
          <p:cNvCxnSpPr>
            <a:stCxn id="13" idx="7"/>
            <a:endCxn id="5" idx="3"/>
          </p:cNvCxnSpPr>
          <p:nvPr/>
        </p:nvCxnSpPr>
        <p:spPr>
          <a:xfrm flipV="1">
            <a:off x="1476919" y="2471619"/>
            <a:ext cx="2169688" cy="10364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3188CAB-813A-FF77-9DE7-C9571489E437}"/>
              </a:ext>
            </a:extLst>
          </p:cNvPr>
          <p:cNvCxnSpPr>
            <a:stCxn id="14" idx="1"/>
            <a:endCxn id="5" idx="5"/>
          </p:cNvCxnSpPr>
          <p:nvPr/>
        </p:nvCxnSpPr>
        <p:spPr>
          <a:xfrm flipH="1" flipV="1">
            <a:off x="4028445" y="2471619"/>
            <a:ext cx="2169688" cy="10364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E50CCAC3-8E10-B1F8-50EE-144190951E03}"/>
              </a:ext>
            </a:extLst>
          </p:cNvPr>
          <p:cNvSpPr txBox="1"/>
          <p:nvPr/>
        </p:nvSpPr>
        <p:spPr>
          <a:xfrm>
            <a:off x="6890926" y="2220640"/>
            <a:ext cx="4289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Misst </a:t>
            </a:r>
            <a:r>
              <a:rPr lang="de-DE" sz="2000" b="1" dirty="0"/>
              <a:t>„Vermittlungsrolle“ </a:t>
            </a:r>
            <a:r>
              <a:rPr lang="de-DE" sz="2000" dirty="0"/>
              <a:t>im Netzwerk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Häufigkeit</a:t>
            </a:r>
            <a:r>
              <a:rPr lang="de-DE" sz="2000" dirty="0"/>
              <a:t>, mit der ein </a:t>
            </a:r>
            <a:r>
              <a:rPr lang="de-DE" sz="2000" b="1" dirty="0"/>
              <a:t>Knoten auf </a:t>
            </a:r>
            <a:r>
              <a:rPr lang="de-DE" sz="2000" dirty="0"/>
              <a:t>den </a:t>
            </a:r>
            <a:r>
              <a:rPr lang="de-DE" sz="2000" b="1" dirty="0"/>
              <a:t>kürzesten Pfaden zwischen anderen Knoten </a:t>
            </a:r>
            <a:r>
              <a:rPr lang="de-DE" sz="2000" dirty="0"/>
              <a:t>liegt</a:t>
            </a:r>
            <a:endParaRPr lang="de-DE" sz="2000" b="1" dirty="0"/>
          </a:p>
        </p:txBody>
      </p:sp>
      <p:sp>
        <p:nvSpPr>
          <p:cNvPr id="32" name="Pfeil: nach oben 31">
            <a:extLst>
              <a:ext uri="{FF2B5EF4-FFF2-40B4-BE49-F238E27FC236}">
                <a16:creationId xmlns:a16="http://schemas.microsoft.com/office/drawing/2014/main" id="{6D929AF2-1CBB-90D1-F331-6CC2AC04F9F5}"/>
              </a:ext>
            </a:extLst>
          </p:cNvPr>
          <p:cNvSpPr/>
          <p:nvPr/>
        </p:nvSpPr>
        <p:spPr>
          <a:xfrm>
            <a:off x="3607065" y="2959304"/>
            <a:ext cx="460919" cy="83799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3C3392C-C87B-28D7-E045-C8F69B4038F1}"/>
              </a:ext>
            </a:extLst>
          </p:cNvPr>
          <p:cNvSpPr txBox="1"/>
          <p:nvPr/>
        </p:nvSpPr>
        <p:spPr>
          <a:xfrm>
            <a:off x="2946229" y="3897885"/>
            <a:ext cx="1782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Hohe </a:t>
            </a:r>
            <a:r>
              <a:rPr lang="de-DE" b="1" dirty="0" err="1"/>
              <a:t>Betweenness</a:t>
            </a:r>
            <a:endParaRPr lang="de-DE" b="1" dirty="0"/>
          </a:p>
          <a:p>
            <a:pPr algn="ctr"/>
            <a:r>
              <a:rPr lang="de-DE" dirty="0"/>
              <a:t>= Brücke zwischen anderen Knoten</a:t>
            </a:r>
          </a:p>
        </p:txBody>
      </p:sp>
    </p:spTree>
    <p:extLst>
      <p:ext uri="{BB962C8B-B14F-4D97-AF65-F5344CB8AC3E}">
        <p14:creationId xmlns:p14="http://schemas.microsoft.com/office/powerpoint/2010/main" val="9845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21A1A-7EFF-90E5-9528-93294ACE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ForceAtlas2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2C92BFD-B253-9321-40D7-6E7DC078B56D}"/>
              </a:ext>
            </a:extLst>
          </p:cNvPr>
          <p:cNvSpPr/>
          <p:nvPr/>
        </p:nvSpPr>
        <p:spPr>
          <a:xfrm>
            <a:off x="1016000" y="2010700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5A9A92A-800B-B28F-4480-6205F4276E90}"/>
              </a:ext>
            </a:extLst>
          </p:cNvPr>
          <p:cNvSpPr/>
          <p:nvPr/>
        </p:nvSpPr>
        <p:spPr>
          <a:xfrm>
            <a:off x="2291763" y="2010700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73FA476-9416-91B4-A531-CBBF795BD001}"/>
              </a:ext>
            </a:extLst>
          </p:cNvPr>
          <p:cNvCxnSpPr>
            <a:stCxn id="5" idx="6"/>
            <a:endCxn id="4" idx="2"/>
          </p:cNvCxnSpPr>
          <p:nvPr/>
        </p:nvCxnSpPr>
        <p:spPr>
          <a:xfrm>
            <a:off x="1556000" y="2280700"/>
            <a:ext cx="735763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75485ED-C7E9-8F46-C573-71BBBE4CC228}"/>
              </a:ext>
            </a:extLst>
          </p:cNvPr>
          <p:cNvSpPr/>
          <p:nvPr/>
        </p:nvSpPr>
        <p:spPr>
          <a:xfrm>
            <a:off x="1016000" y="2710056"/>
            <a:ext cx="540000" cy="288000"/>
          </a:xfrm>
          <a:prstGeom prst="righ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E8F853B-F8C3-B930-6E6F-1712B61603B6}"/>
              </a:ext>
            </a:extLst>
          </p:cNvPr>
          <p:cNvSpPr/>
          <p:nvPr/>
        </p:nvSpPr>
        <p:spPr>
          <a:xfrm rot="10800000">
            <a:off x="2291763" y="2710056"/>
            <a:ext cx="540000" cy="288000"/>
          </a:xfrm>
          <a:prstGeom prst="righ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A3EC25A-2C0C-E57C-22B5-768D5DEE50DE}"/>
              </a:ext>
            </a:extLst>
          </p:cNvPr>
          <p:cNvSpPr/>
          <p:nvPr/>
        </p:nvSpPr>
        <p:spPr>
          <a:xfrm>
            <a:off x="2831763" y="3531232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2E3A332-F077-8C79-DFC5-8BE322F1C718}"/>
              </a:ext>
            </a:extLst>
          </p:cNvPr>
          <p:cNvSpPr/>
          <p:nvPr/>
        </p:nvSpPr>
        <p:spPr>
          <a:xfrm>
            <a:off x="1015999" y="3531232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0BC9A8F-FEA9-4C74-5E21-7CE8D6B96E1A}"/>
              </a:ext>
            </a:extLst>
          </p:cNvPr>
          <p:cNvCxnSpPr>
            <a:stCxn id="10" idx="6"/>
            <a:endCxn id="9" idx="2"/>
          </p:cNvCxnSpPr>
          <p:nvPr/>
        </p:nvCxnSpPr>
        <p:spPr>
          <a:xfrm>
            <a:off x="1555999" y="3801232"/>
            <a:ext cx="1275764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B43902B-AD65-4230-E238-10C30D62FA1E}"/>
              </a:ext>
            </a:extLst>
          </p:cNvPr>
          <p:cNvSpPr/>
          <p:nvPr/>
        </p:nvSpPr>
        <p:spPr>
          <a:xfrm>
            <a:off x="1015999" y="4230588"/>
            <a:ext cx="360000" cy="2160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17FA172-7F5C-5DF4-2AAD-468FBD34CC44}"/>
              </a:ext>
            </a:extLst>
          </p:cNvPr>
          <p:cNvSpPr/>
          <p:nvPr/>
        </p:nvSpPr>
        <p:spPr>
          <a:xfrm rot="10800000">
            <a:off x="3011763" y="4231733"/>
            <a:ext cx="360000" cy="2160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EAE1EFD-0021-CF85-90BD-82EBBCC0813D}"/>
              </a:ext>
            </a:extLst>
          </p:cNvPr>
          <p:cNvSpPr/>
          <p:nvPr/>
        </p:nvSpPr>
        <p:spPr>
          <a:xfrm>
            <a:off x="3371763" y="5051763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1EA0361-4CE3-3211-BE14-D71C750ABA4B}"/>
              </a:ext>
            </a:extLst>
          </p:cNvPr>
          <p:cNvSpPr/>
          <p:nvPr/>
        </p:nvSpPr>
        <p:spPr>
          <a:xfrm>
            <a:off x="1015999" y="5018451"/>
            <a:ext cx="540000" cy="54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7AC5CA40-1AE2-A7E5-2297-035FACE58030}"/>
              </a:ext>
            </a:extLst>
          </p:cNvPr>
          <p:cNvSpPr/>
          <p:nvPr/>
        </p:nvSpPr>
        <p:spPr>
          <a:xfrm rot="10800000">
            <a:off x="1015999" y="5751120"/>
            <a:ext cx="540000" cy="28800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F9CDAF1C-1C41-2E29-589D-98A9FD34294C}"/>
              </a:ext>
            </a:extLst>
          </p:cNvPr>
          <p:cNvSpPr/>
          <p:nvPr/>
        </p:nvSpPr>
        <p:spPr>
          <a:xfrm>
            <a:off x="3371763" y="5751120"/>
            <a:ext cx="540000" cy="28800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A65653-9029-967B-B9DB-B54F99B2BA75}"/>
              </a:ext>
            </a:extLst>
          </p:cNvPr>
          <p:cNvSpPr txBox="1"/>
          <p:nvPr/>
        </p:nvSpPr>
        <p:spPr>
          <a:xfrm>
            <a:off x="4872300" y="2440570"/>
            <a:ext cx="6303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Knoten stoßen sich gegenseitig ab</a:t>
            </a:r>
            <a:r>
              <a:rPr lang="de-DE" sz="2000" dirty="0"/>
              <a:t>, wenn sie </a:t>
            </a:r>
            <a:r>
              <a:rPr lang="de-DE" sz="2000" b="1" dirty="0"/>
              <a:t>nicht direkt miteinander verbunden</a:t>
            </a:r>
            <a:r>
              <a:rPr lang="de-DE" sz="2000" dirty="0"/>
              <a:t>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/>
              <a:t>Knoten ziehen sich an</a:t>
            </a:r>
            <a:r>
              <a:rPr lang="de-DE" sz="2000" dirty="0"/>
              <a:t>, wenn sie </a:t>
            </a:r>
            <a:r>
              <a:rPr lang="de-DE" sz="2000" b="1" dirty="0"/>
              <a:t>durch eine Kante verbunden</a:t>
            </a:r>
            <a:r>
              <a:rPr lang="de-DE" sz="2000" dirty="0"/>
              <a:t> sind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Dichte Cluster ziehen sich zusammen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Entfernte Gruppen stoßen sich ab</a:t>
            </a:r>
          </a:p>
          <a:p>
            <a:endParaRPr lang="de-DE" sz="2000" dirty="0"/>
          </a:p>
          <a:p>
            <a:r>
              <a:rPr lang="de-DE" sz="2000" b="1" dirty="0"/>
              <a:t>Ziel: </a:t>
            </a:r>
            <a:r>
              <a:rPr lang="de-DE" sz="2000" dirty="0"/>
              <a:t>Visuelle Trennung von Communities </a:t>
            </a:r>
          </a:p>
        </p:txBody>
      </p:sp>
    </p:spTree>
    <p:extLst>
      <p:ext uri="{BB962C8B-B14F-4D97-AF65-F5344CB8AC3E}">
        <p14:creationId xmlns:p14="http://schemas.microsoft.com/office/powerpoint/2010/main" val="162691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8C976-34C0-1E06-E986-42EE4C10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C3EE-4A8F-20BB-087D-C5659292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Agenda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D2922-5FDC-B236-51E8-DA6675059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Datenbereinigung und SNA-Tools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Übersicht der verwendeten Algorithmen in </a:t>
            </a:r>
            <a:r>
              <a:rPr lang="de-DE" dirty="0" err="1">
                <a:solidFill>
                  <a:schemeClr val="bg2">
                    <a:lumMod val="90000"/>
                  </a:schemeClr>
                </a:solidFill>
              </a:rPr>
              <a:t>Gephi</a:t>
            </a:r>
            <a:endParaRPr lang="de-DE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Social</a:t>
            </a:r>
            <a:r>
              <a:rPr lang="de-DE" dirty="0"/>
              <a:t> Network Analysis (SNA)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Handel zwischen allen Fundorten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Gruppe Nordost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Gruppe Südwest</a:t>
            </a:r>
          </a:p>
          <a:p>
            <a:pPr marL="971550" lvl="1" indent="-514350">
              <a:buFont typeface="+mj-lt"/>
              <a:buAutoNum type="romanUcPeriod"/>
            </a:pPr>
            <a:r>
              <a:rPr lang="de-DE" dirty="0"/>
              <a:t>Austausch zwischen Nordost und Südwest Gruppe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Fazit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4781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875</Words>
  <Application>Microsoft Office PowerPoint</Application>
  <PresentationFormat>Breitbild</PresentationFormat>
  <Paragraphs>179</Paragraphs>
  <Slides>19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</vt:lpstr>
      <vt:lpstr>Data Challenges - Social Network Analysis (SNA) Die keltischen Büschelquinare</vt:lpstr>
      <vt:lpstr>Agenda</vt:lpstr>
      <vt:lpstr>Agenda</vt:lpstr>
      <vt:lpstr>Datenbereinigung und SNA-Tools</vt:lpstr>
      <vt:lpstr>Agenda</vt:lpstr>
      <vt:lpstr>Modularity Class</vt:lpstr>
      <vt:lpstr>Betweenness Centrality</vt:lpstr>
      <vt:lpstr>ForceAtlas2</vt:lpstr>
      <vt:lpstr>Agenda</vt:lpstr>
      <vt:lpstr>Handel zwischen allen Fundorten</vt:lpstr>
      <vt:lpstr>Einteilung in Nordost und Südwest Gruppe</vt:lpstr>
      <vt:lpstr>Einteilung in Nordost und Südwest Gruppe</vt:lpstr>
      <vt:lpstr>Gruppe Nordost</vt:lpstr>
      <vt:lpstr>Gruppe Südwest</vt:lpstr>
      <vt:lpstr>Austausch zwischen Nordost und Südwest Gruppe  - Münztypen C, D, E</vt:lpstr>
      <vt:lpstr>Agenda</vt:lpstr>
      <vt:lpstr>Fazit</vt:lpstr>
      <vt:lpstr>Quellen</vt:lpstr>
      <vt:lpstr>Danke für eure Aufmerksamkeit! Habt ihr 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_pocjbr92d@goetheuniversitaet.onmicrosoft.com</dc:creator>
  <cp:lastModifiedBy>_pocjbr92d@goetheuniversitaet.onmicrosoft.com</cp:lastModifiedBy>
  <cp:revision>6</cp:revision>
  <dcterms:created xsi:type="dcterms:W3CDTF">2025-07-20T14:20:20Z</dcterms:created>
  <dcterms:modified xsi:type="dcterms:W3CDTF">2025-07-24T07:12:25Z</dcterms:modified>
</cp:coreProperties>
</file>